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p15="http://schemas.microsoft.com/office/powerpoint/2012/main" xmlns:go="http://customooxmlschemas.google.com/" xmlns:ahyp="http://schemas.microsoft.com/office/drawing/2018/hyperlinkcolor"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 id="2147483652" r:id="rId2"/>
  </p:sldMasterIdLst>
  <p:notesMasterIdLst>
    <p:notesMasterId r:id="rId23"/>
  </p:notesMasterIdLst>
  <p:sldIdLst>
    <p:sldId id="256" r:id="rId3"/>
    <p:sldId id="257" r:id="rId4"/>
    <p:sldId id="258" r:id="rId5"/>
    <p:sldId id="303" r:id="rId6"/>
    <p:sldId id="259" r:id="rId7"/>
    <p:sldId id="305" r:id="rId8"/>
    <p:sldId id="306" r:id="rId9"/>
    <p:sldId id="309" r:id="rId10"/>
    <p:sldId id="311" r:id="rId11"/>
    <p:sldId id="310" r:id="rId12"/>
    <p:sldId id="307" r:id="rId13"/>
    <p:sldId id="308" r:id="rId14"/>
    <p:sldId id="314" r:id="rId15"/>
    <p:sldId id="315" r:id="rId16"/>
    <p:sldId id="313" r:id="rId17"/>
    <p:sldId id="317" r:id="rId18"/>
    <p:sldId id="287" r:id="rId19"/>
    <p:sldId id="318" r:id="rId20"/>
    <p:sldId id="279" r:id="rId21"/>
    <p:sldId id="299" r:id="rId22"/>
  </p:sldIdLst>
  <p:sldSz cx="12192000" cy="6858000"/>
  <p:notesSz cx="6858000" cy="9144000"/>
  <p:embeddedFontLst>
    <p:embeddedFont>
      <p:font typeface="Open Sans" panose="020B0606030504020204" pitchFamily="34" charset="0"/>
      <p:regular r:id="rId24"/>
      <p:bold r:id="rId25"/>
      <p:italic r:id="rId26"/>
      <p:boldItalic r:id="rId27"/>
    </p:embeddedFont>
    <p:embeddedFont>
      <p:font typeface="Segoe UI" panose="020B0502040204020203" pitchFamily="34" charset="0"/>
      <p:regular r:id="rId28"/>
      <p:bold r:id="rId29"/>
      <p:italic r:id="rId30"/>
      <p:boldItalic r:id="rId31"/>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r:id="rId44" roundtripDataSignature="AMtx7mhMBfAfJcM54FuzCr4MN5Ks+nHY8Q=="/>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37A59ED4-E5F6-4B97-AA79-B416F758F45D}">
  <a:tblStyle styleId="{37A59ED4-E5F6-4B97-AA79-B416F758F45D}" styleName="Table_0">
    <a:wholeTbl>
      <a:tcTxStyle b="off" i="off">
        <a:font>
          <a:latin typeface="Arial"/>
          <a:ea typeface="Arial"/>
          <a:cs typeface="Arial"/>
        </a:font>
        <a:srgbClr val="000000"/>
      </a:tcTxStyle>
      <a:tcStyle>
        <a:tcBdr/>
      </a:tcStyle>
    </a:wholeTbl>
    <a:band1H>
      <a:tcTxStyle b="off" i="off"/>
      <a:tcStyle>
        <a:tcBdr/>
      </a:tcStyle>
    </a:band1H>
    <a:band2H>
      <a:tcTxStyle b="off" i="off"/>
      <a:tcStyle>
        <a:tcBdr/>
      </a:tcStyle>
    </a:band2H>
    <a:band1V>
      <a:tcTxStyle b="off" i="off"/>
      <a:tcStyle>
        <a:tcBdr/>
      </a:tcStyle>
    </a:band1V>
    <a:band2V>
      <a:tcTxStyle b="off" i="off"/>
      <a:tcStyle>
        <a:tcBdr/>
      </a:tcStyle>
    </a:band2V>
    <a:lastCol>
      <a:tcTxStyle b="off" i="off"/>
      <a:tcStyle>
        <a:tcBdr/>
      </a:tcStyle>
    </a:lastCol>
    <a:firstCol>
      <a:tcTxStyle b="off" i="off"/>
      <a:tcStyle>
        <a:tcBdr/>
      </a:tcStyle>
    </a:firstCol>
    <a:lastRow>
      <a:tcTxStyle b="off" i="off"/>
      <a:tcStyle>
        <a:tcBdr/>
      </a:tcStyle>
    </a:lastRow>
    <a:seCell>
      <a:tcTxStyle b="off" i="off"/>
      <a:tcStyle>
        <a:tcBdr/>
      </a:tcStyle>
    </a:seCell>
    <a:swCell>
      <a:tcTxStyle b="off" i="off"/>
      <a:tcStyle>
        <a:tcBdr/>
      </a:tcStyle>
    </a:swCell>
    <a:firstRow>
      <a:tcTxStyle b="off" i="off"/>
      <a:tcStyle>
        <a:tcBdr/>
      </a:tcStyle>
    </a:firstRow>
    <a:neCell>
      <a:tcTxStyle b="off" i="off"/>
      <a:tcStyle>
        <a:tcBdr/>
      </a:tcStyle>
    </a:neCell>
    <a:nwCell>
      <a:tcTxStyle b="off" i="off"/>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1" d="100"/>
          <a:sy n="101" d="100"/>
        </p:scale>
        <p:origin x="954" y="10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font" Target="fonts/font3.fntdata"/><Relationship Id="rId3" Type="http://schemas.openxmlformats.org/officeDocument/2006/relationships/slide" Target="slides/slide1.xml"/><Relationship Id="rId21" Type="http://schemas.openxmlformats.org/officeDocument/2006/relationships/slide" Target="slides/slide19.xml"/><Relationship Id="rId47"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font" Target="fonts/font2.fntdata"/><Relationship Id="rId46"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font" Target="fonts/font6.fntdata"/><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font" Target="fonts/font1.fntdata"/><Relationship Id="rId45"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notesMaster" Target="notesMasters/notesMaster1.xml"/><Relationship Id="rId28" Type="http://schemas.openxmlformats.org/officeDocument/2006/relationships/font" Target="fonts/font5.fntdata"/><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font" Target="fonts/font8.fntdata"/><Relationship Id="rId44" Type="http://customschemas.google.com/relationships/presentationmetadata" Target="metadata"/><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font" Target="fonts/font4.fntdata"/><Relationship Id="rId30" Type="http://schemas.openxmlformats.org/officeDocument/2006/relationships/font" Target="fonts/font7.fntdata"/><Relationship Id="rId48" Type="http://schemas.openxmlformats.org/officeDocument/2006/relationships/tableStyles" Target="tableStyles.xml"/><Relationship Id="rId8" Type="http://schemas.openxmlformats.org/officeDocument/2006/relationships/slide" Target="slides/slide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
        <p:cNvGrpSpPr/>
        <p:nvPr/>
      </p:nvGrpSpPr>
      <p:grpSpPr>
        <a:xfrm>
          <a:off x="0" y="0"/>
          <a:ext cx="0" cy="0"/>
          <a:chOff x="0" y="0"/>
          <a:chExt cx="0" cy="0"/>
        </a:xfrm>
      </p:grpSpPr>
      <p:sp>
        <p:nvSpPr>
          <p:cNvPr id="62" name="Google Shape;62;p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63" name="Google Shape;63;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0.xml><?xml version="1.0" encoding="utf-8"?>
<p:notes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pPr>
              <a:lnSpc>
                <a:spcPct val="107000"/>
              </a:lnSpc>
              <a:spcAft>
                <a:spcPts val="800"/>
              </a:spcAft>
              <a:buNone/>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Voorbeeld:  Co-ontwerp van een les 'Gegevensprivacy':</a:t>
            </a:r>
            <a:endParaRPr lang="el-GR"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buNone/>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 </a:t>
            </a:r>
            <a:endParaRPr lang="el-GR"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buNone/>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Expertgroep 1 (Authenticiteit): Analyseert inbreuken in de echte wereld (bijv. Facebook).</a:t>
            </a:r>
            <a:endParaRPr lang="el-GR"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buNone/>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 </a:t>
            </a:r>
            <a:endParaRPr lang="el-GR"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buNone/>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Deskundigengroep 2 (Inclusie): Zorgt ervoor dat case studies diverse hackers omvatten (bijv. LGBTQ+ demografie, ethici).</a:t>
            </a:r>
            <a:endParaRPr lang="el-GR"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buNone/>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 </a:t>
            </a:r>
            <a:endParaRPr lang="el-GR"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buNone/>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Gemengde Groep Output: Een les over studenten die privacytools ontwerpen voor gemarginaliseerde gemeenschappen.</a:t>
            </a:r>
            <a:endParaRPr lang="el-GR"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Kritische tip: Wijs tijdwaarnemers aan om drift te voorkomen (Johnson &amp; Johnson, 1999)."</a:t>
            </a:r>
          </a:p>
          <a:p>
            <a:pPr>
              <a:lnSpc>
                <a:spcPct val="107000"/>
              </a:lnSpc>
              <a:spcAft>
                <a:spcPts val="800"/>
              </a:spcAft>
            </a:pPr>
            <a:endParaRPr lang="en-US"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Zoals de figuur laat zien, wordt de genderinclusie vergroot door demografische gegevens toe te voegen. Daarom is het goed om een expertgroep aan te stellen die controleert of demografische gegevens in het leerscenario zijn opgenomen. Tegelijkertijd kan de nadruk worden gelegd op authentiek leren als het leerscenario betrekking heeft op de echte wereld. In dit geval kan een andere expertgroep worden aangewezen om de authenticiteit te controleren en feedback te geven.</a:t>
            </a:r>
          </a:p>
          <a:p>
            <a:pPr marL="514350" indent="-285750">
              <a:lnSpc>
                <a:spcPct val="107000"/>
              </a:lnSpc>
              <a:spcAft>
                <a:spcPts val="800"/>
              </a:spcAft>
              <a:buFontTx/>
              <a:buChar char="-"/>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Implementeer het voorbeeld met behulp van de Jigsaw-methode:</a:t>
            </a:r>
          </a:p>
          <a:p>
            <a:pPr marL="228600" indent="0">
              <a:lnSpc>
                <a:spcPct val="107000"/>
              </a:lnSpc>
              <a:spcAft>
                <a:spcPts val="800"/>
              </a:spcAft>
              <a:buFontTx/>
              <a:buNone/>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Tips: 1, Definieer de Expertgroepen 2. Wijs authenticiteit toe aan één expertgroep en inclusiviteit aan de andere. 3. Combineer en voeg ideeën samen. 4. Reflecteer op feedback.</a:t>
            </a:r>
            <a:endParaRPr lang="el-GR" sz="1800" kern="100" dirty="0">
              <a:effectLst/>
              <a:latin typeface="Calibri" panose="020F0502020204030204" pitchFamily="34" charset="0"/>
              <a:ea typeface="Calibri" panose="020F0502020204030204" pitchFamily="34" charset="0"/>
              <a:cs typeface="Times New Roman" panose="02020603050405020304" pitchFamily="18" charset="0"/>
            </a:endParaRPr>
          </a:p>
          <a:p>
            <a:endParaRPr lang="el-GR" dirty="0"/>
          </a:p>
        </p:txBody>
      </p:sp>
      <p:sp>
        <p:nvSpPr>
          <p:cNvPr id="4" name="Θέση αριθμού διαφάνειας 3"/>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smtClean="0">
                <a:solidFill>
                  <a:schemeClr val="dk1"/>
                </a:solidFill>
                <a:latin typeface="Calibri"/>
                <a:ea typeface="Calibri"/>
                <a:cs typeface="Calibri"/>
                <a:sym typeface="Calibri"/>
              </a:rPr>
              <a:t>10</a:t>
            </a:fld>
            <a:endParaRPr lang="en-US"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525051943"/>
      </p:ext>
    </p:extLst>
  </p:cSld>
  <p:clrMapOvr>
    <a:masterClrMapping/>
  </p:clrMapOvr>
</p:notes>
</file>

<file path=ppt/notesSlides/notesSlide11.xml><?xml version="1.0" encoding="utf-8"?>
<p:notes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dirty="0"/>
              <a:t>Deze video presenteert de </a:t>
            </a:r>
            <a:r>
              <a:rPr lang="en-US" dirty="0" err="1"/>
              <a:t>RoundRobin </a:t>
            </a:r>
            <a:r>
              <a:rPr lang="en-US" dirty="0"/>
              <a:t>Brainstormmethode. Bekijk de video en daarna bespreken we deze samenwerkingstechniek.</a:t>
            </a:r>
            <a:endParaRPr lang="el-GR" dirty="0"/>
          </a:p>
          <a:p>
            <a:endParaRPr lang="el-GR" dirty="0"/>
          </a:p>
        </p:txBody>
      </p:sp>
      <p:sp>
        <p:nvSpPr>
          <p:cNvPr id="4" name="Θέση αριθμού διαφάνειας 3"/>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smtClean="0">
                <a:solidFill>
                  <a:schemeClr val="dk1"/>
                </a:solidFill>
                <a:latin typeface="Calibri"/>
                <a:ea typeface="Calibri"/>
                <a:cs typeface="Calibri"/>
                <a:sym typeface="Calibri"/>
              </a:rPr>
              <a:t>11</a:t>
            </a:fld>
            <a:endParaRPr lang="en-US"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310178155"/>
      </p:ext>
    </p:extLst>
  </p:cSld>
  <p:clrMapOvr>
    <a:masterClrMapping/>
  </p:clrMapOvr>
</p:notes>
</file>

<file path=ppt/notesSlides/notesSlide12.xml><?xml version="1.0" encoding="utf-8"?>
<p:notes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n-US" dirty="0"/>
              <a:t>In tegenstelling tot open discussies waar dominante stemmen de overhand hebben, dwingt Round Robin gelijke zendtijd af. Een onderzoek uit 2021 toonde aan dat het de bijdragen van introverte docenten met 58% verhoogde (Koch et al., 2020). Koppel dit aan de genderinclusiedoelen van TINKER: gestructureerde beurten voorkomen door mannen gedomineerde technische discussies.</a:t>
            </a:r>
            <a:endParaRPr lang="el-GR" dirty="0"/>
          </a:p>
        </p:txBody>
      </p:sp>
      <p:sp>
        <p:nvSpPr>
          <p:cNvPr id="4" name="Θέση αριθμού διαφάνειας 3"/>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smtClean="0">
                <a:solidFill>
                  <a:schemeClr val="dk1"/>
                </a:solidFill>
                <a:latin typeface="Calibri"/>
                <a:ea typeface="Calibri"/>
                <a:cs typeface="Calibri"/>
                <a:sym typeface="Calibri"/>
              </a:rPr>
              <a:t>12</a:t>
            </a:fld>
            <a:endParaRPr lang="en-US"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4051300214"/>
      </p:ext>
    </p:extLst>
  </p:cSld>
  <p:clrMapOvr>
    <a:masterClrMapping/>
  </p:clrMapOvr>
</p:notes>
</file>

<file path=ppt/notesSlides/notesSlide13.xml><?xml version="1.0" encoding="utf-8"?>
<p:notes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n-US" dirty="0"/>
              <a:t>Onderzoek toont aan dat Round Robin 27% meer innovatieve oplossingen genereert dan ongestructureerd brainstormen (Topping, 2009). In een Nederlands CS cohort hielp het om 'verborgen' inclusiestrategieën aan de oppervlakte te brengen, zoals niet-binaire coderingsavatars (Margolis &amp; Fisher, 2002). Dit in tegenstelling tot 'free-for-all' discussies waar 70% van de zendtijd naar 2-3 mensen gaat (Aronson &amp; Patnoe, 2011)."</a:t>
            </a:r>
            <a:endParaRPr lang="el-GR" dirty="0"/>
          </a:p>
        </p:txBody>
      </p:sp>
      <p:sp>
        <p:nvSpPr>
          <p:cNvPr id="4" name="Θέση αριθμού διαφάνειας 3"/>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smtClean="0">
                <a:solidFill>
                  <a:schemeClr val="dk1"/>
                </a:solidFill>
                <a:latin typeface="Calibri"/>
                <a:ea typeface="Calibri"/>
                <a:cs typeface="Calibri"/>
                <a:sym typeface="Calibri"/>
              </a:rPr>
              <a:t>13</a:t>
            </a:fld>
            <a:endParaRPr lang="en-US"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548624084"/>
      </p:ext>
    </p:extLst>
  </p:cSld>
  <p:clrMapOvr>
    <a:masterClrMapping/>
  </p:clrMapOvr>
</p:notes>
</file>

<file path=ppt/notesSlides/notesSlide14.xml><?xml version="1.0" encoding="utf-8"?>
<p:notes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n-US" dirty="0"/>
              <a:t>Voorbeeld: Vraag voor een les 'Webdesign': 'Hoe kunnen we dit project inclusief maken?</a:t>
            </a:r>
          </a:p>
          <a:p>
            <a:endParaRPr lang="en-US" dirty="0"/>
          </a:p>
          <a:p>
            <a:r>
              <a:rPr lang="en-US" dirty="0"/>
              <a:t>Docent A: 'Gebruik persona's met verschillende geslachten.</a:t>
            </a:r>
          </a:p>
          <a:p>
            <a:endParaRPr lang="en-US" dirty="0"/>
          </a:p>
          <a:p>
            <a:r>
              <a:rPr lang="en-US" dirty="0"/>
              <a:t>Docent B: 'Vermijd kleurstereotypen (bijv. roze voor meisjes).</a:t>
            </a:r>
          </a:p>
          <a:p>
            <a:endParaRPr lang="en-US" dirty="0"/>
          </a:p>
          <a:p>
            <a:r>
              <a:rPr lang="en-US" dirty="0"/>
              <a:t>Docent C: 'Voeg toegankelijkheidsfuncties toe.</a:t>
            </a:r>
          </a:p>
          <a:p>
            <a:r>
              <a:rPr lang="en-US" dirty="0"/>
              <a:t>Kritische tip: Gebruik een praatstok of digitale timer (bijv. 30 seconden per beurt) om structuur af te dwingen. </a:t>
            </a:r>
          </a:p>
          <a:p>
            <a:endParaRPr lang="en-US" dirty="0"/>
          </a:p>
          <a:p>
            <a:r>
              <a:rPr lang="en-US" dirty="0"/>
              <a:t>Zoals de figuur laat zien, </a:t>
            </a:r>
            <a:r>
              <a:rPr lang="en-US" dirty="0"/>
              <a:t>hangt </a:t>
            </a:r>
            <a:r>
              <a:rPr lang="en-US" dirty="0"/>
              <a:t>het succes van de </a:t>
            </a:r>
            <a:r>
              <a:rPr lang="en-US" dirty="0"/>
              <a:t>implementatie van </a:t>
            </a:r>
            <a:r>
              <a:rPr lang="en-US" dirty="0"/>
              <a:t>de </a:t>
            </a:r>
            <a:r>
              <a:rPr lang="en-US" dirty="0"/>
              <a:t>RoundRobin-methode af van het vermogen van de betrokken leden om kritiek om te zetten in constructieve aanmoediging. Zoals alle brainstormmethoden aangeven, draagt negatieve feedback niet bij aan een zinvol inzicht.  Het is belangrijk dat alle stemmen worden gehoord en dat de deelname gelijk is. Daarom is een timer nodig. </a:t>
            </a:r>
          </a:p>
          <a:p>
            <a:r>
              <a:rPr lang="en-US" dirty="0"/>
              <a:t>- Voer het voorbeeld uit (Tips: 1: Wijs de </a:t>
            </a:r>
            <a:r>
              <a:rPr lang="en-US" dirty="0" err="1"/>
              <a:t>TimeKeeper </a:t>
            </a:r>
            <a:r>
              <a:rPr lang="en-US" dirty="0"/>
              <a:t>toe </a:t>
            </a:r>
            <a:r>
              <a:rPr lang="en-US" dirty="0"/>
              <a:t>2: Stel een gerichte vraag over genderintegratie 3: Vraag elke leerkracht om 1 idee te geven over hoe genderintegratie bereikt kan worden. Pas opeenvolgende beurten toe. 4: Syntheseer en voeg ideeën samen, vermijd harde kritiek.</a:t>
            </a:r>
            <a:endParaRPr lang="el-GR" dirty="0"/>
          </a:p>
        </p:txBody>
      </p:sp>
      <p:sp>
        <p:nvSpPr>
          <p:cNvPr id="4" name="Θέση αριθμού διαφάνειας 3"/>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smtClean="0">
                <a:solidFill>
                  <a:schemeClr val="dk1"/>
                </a:solidFill>
                <a:latin typeface="Calibri"/>
                <a:ea typeface="Calibri"/>
                <a:cs typeface="Calibri"/>
                <a:sym typeface="Calibri"/>
              </a:rPr>
              <a:t>14</a:t>
            </a:fld>
            <a:endParaRPr lang="en-US"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07721958"/>
      </p:ext>
    </p:extLst>
  </p:cSld>
  <p:clrMapOvr>
    <a:masterClrMapping/>
  </p:clrMapOvr>
</p:notes>
</file>

<file path=ppt/notesSlides/notesSlide15.xml><?xml version="1.0" encoding="utf-8"?>
<p:notes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"Belemmering uit de echte wereld: In een Griekse pilot sloegen docenten de expertfase over, wat leidde tot oppervlakkige output. Oplossing: Trainers moeten het proces modelleren - een slechte synthese laten zien (bijv. gekopieerde ideeën) versus een goede (geïntegreerde inzichten). Haal de bevinding van Aronson aan: 'Jigsaw faalt zonder structuur' (2011)." Het is begrijpelijk dat de constructieve synthese van de inzichten en het samenvoegen van ideeën voorop staat bij de JIGSAW-methode.</a:t>
            </a:r>
            <a:endParaRPr lang="el-GR" sz="1800" kern="100" dirty="0">
              <a:effectLst/>
              <a:latin typeface="Calibri" panose="020F0502020204030204" pitchFamily="34" charset="0"/>
              <a:ea typeface="Calibri" panose="020F0502020204030204" pitchFamily="34" charset="0"/>
              <a:cs typeface="Times New Roman" panose="02020603050405020304" pitchFamily="18" charset="0"/>
            </a:endParaRPr>
          </a:p>
          <a:p>
            <a:endParaRPr lang="el-GR" dirty="0"/>
          </a:p>
        </p:txBody>
      </p:sp>
      <p:sp>
        <p:nvSpPr>
          <p:cNvPr id="4" name="Θέση αριθμού διαφάνειας 3"/>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smtClean="0">
                <a:solidFill>
                  <a:schemeClr val="dk1"/>
                </a:solidFill>
                <a:latin typeface="Calibri"/>
                <a:ea typeface="Calibri"/>
                <a:cs typeface="Calibri"/>
                <a:sym typeface="Calibri"/>
              </a:rPr>
              <a:t>15</a:t>
            </a:fld>
            <a:endParaRPr lang="en-US"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690636442"/>
      </p:ext>
    </p:extLst>
  </p:cSld>
  <p:clrMapOvr>
    <a:masterClrMapping/>
  </p:clrMapOvr>
</p:notes>
</file>

<file path=ppt/notesSlides/notesSlide16.xml><?xml version="1.0" encoding="utf-8"?>
<p:notes xmlns:a16="http://schemas.microsoft.com/office/drawing/2014/main" xmlns:p14="http://schemas.microsoft.com/office/powerpoint/2010/main"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7588296-B71B-B3E2-662A-1F32669E5F8D}"/>
            </a:ext>
          </a:extLst>
        </p:cNvPr>
        <p:cNvGrpSpPr/>
        <p:nvPr/>
      </p:nvGrpSpPr>
      <p:grpSpPr>
        <a:xfrm>
          <a:off x="0" y="0"/>
          <a:ext cx="0" cy="0"/>
          <a:chOff x="0" y="0"/>
          <a:chExt cx="0" cy="0"/>
        </a:xfrm>
      </p:grpSpPr>
      <p:sp>
        <p:nvSpPr>
          <p:cNvPr id="2" name="Θέση εικόνας διαφάνειας 1">
            <a:extLst>
              <a:ext uri="{FF2B5EF4-FFF2-40B4-BE49-F238E27FC236}">
                <a16:creationId xmlns:a16="http://schemas.microsoft.com/office/drawing/2014/main" id="{749A91C0-2A97-57F4-500B-8D96CFAF55E3}"/>
              </a:ext>
            </a:extLst>
          </p:cNvPr>
          <p:cNvSpPr>
            <a:spLocks noGrp="1" noRot="1" noChangeAspect="1"/>
          </p:cNvSpPr>
          <p:nvPr>
            <p:ph type="sldImg"/>
          </p:nvPr>
        </p:nvSpPr>
        <p:spPr/>
      </p:sp>
      <p:sp>
        <p:nvSpPr>
          <p:cNvPr id="3" name="Θέση σημειώσεων 2">
            <a:extLst>
              <a:ext uri="{FF2B5EF4-FFF2-40B4-BE49-F238E27FC236}">
                <a16:creationId xmlns:a16="http://schemas.microsoft.com/office/drawing/2014/main" id="{83D491A3-40E1-7E82-7242-BE3F7E532B33}"/>
              </a:ext>
            </a:extLst>
          </p:cNvPr>
          <p:cNvSpPr>
            <a:spLocks noGrp="1"/>
          </p:cNvSpPr>
          <p:nvPr>
            <p:ph type="body" idx="1"/>
          </p:nvPr>
        </p:nvSpPr>
        <p:spPr/>
        <p:txBody>
          <a:bodyPr/>
          <a:lstStyle/>
          <a:p>
            <a:r>
              <a:rPr lang="en-US" dirty="0"/>
              <a:t>Aangezien de </a:t>
            </a:r>
            <a:r>
              <a:rPr lang="en-US" dirty="0" err="1"/>
              <a:t>RoundRobin </a:t>
            </a:r>
            <a:r>
              <a:rPr lang="en-US" dirty="0"/>
              <a:t>methode sterk afhankelijk is van het samenvoegen van ideeën, moet het obstakel van repetitieve ideeën overwonnen worden. Het toewijzen van subthema's aan groepen kan hiervoor een oplossing bieden. Daarnaast is het van het grootste belang om de tijdsdruk aan te pakken, aangezien gelijke deelname moet worden gegarandeerd. Tot slot hebben onderzoeken aangetoond dat dominante persoonlijkheden niet bijdragen aan een zinvol inzicht. Daarom is het van vitaal belang om luidsprekers te randomiseren om te voorkomen dat groepen worden geregeerd door een gezaghebbende en dominante geest (Bambino, 2002). </a:t>
            </a:r>
            <a:endParaRPr lang="el-GR" dirty="0"/>
          </a:p>
        </p:txBody>
      </p:sp>
      <p:sp>
        <p:nvSpPr>
          <p:cNvPr id="4" name="Θέση αριθμού διαφάνειας 3">
            <a:extLst>
              <a:ext uri="{FF2B5EF4-FFF2-40B4-BE49-F238E27FC236}">
                <a16:creationId xmlns:a16="http://schemas.microsoft.com/office/drawing/2014/main" id="{C45B7D5C-5E6E-25A3-2D2D-2DD3E8673F70}"/>
              </a:ext>
            </a:extLst>
          </p:cNvPr>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smtClean="0">
                <a:solidFill>
                  <a:schemeClr val="dk1"/>
                </a:solidFill>
                <a:latin typeface="Calibri"/>
                <a:ea typeface="Calibri"/>
                <a:cs typeface="Calibri"/>
                <a:sym typeface="Calibri"/>
              </a:rPr>
              <a:t>16</a:t>
            </a:fld>
            <a:endParaRPr lang="en-US"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4286257677"/>
      </p:ext>
    </p:extLst>
  </p:cSld>
  <p:clrMapOvr>
    <a:masterClrMapping/>
  </p:clrMapOvr>
</p:notes>
</file>

<file path=ppt/notesSlides/notesSlide17.xml><?xml version="1.0" encoding="utf-8"?>
<p:notes xmlns:a16="http://schemas.microsoft.com/office/drawing/2014/main" xmlns:p14="http://schemas.microsoft.com/office/powerpoint/2010/main" xmlns:a="http://schemas.openxmlformats.org/drawingml/2006/main" xmlns:r="http://schemas.openxmlformats.org/officeDocument/2006/relationships" xmlns:p="http://schemas.openxmlformats.org/presentationml/2006/main" showMasterSp="0" showMasterPhAnim="0">
  <p:cSld>
    <p:spTree>
      <p:nvGrpSpPr>
        <p:cNvPr id="1" name="Shape 85">
          <a:extLst>
            <a:ext uri="{FF2B5EF4-FFF2-40B4-BE49-F238E27FC236}">
              <a16:creationId xmlns:a16="http://schemas.microsoft.com/office/drawing/2014/main" id="{AA9EC5D3-9BE0-98FE-2BE8-47E537FCB4CC}"/>
            </a:ext>
          </a:extLst>
        </p:cNvPr>
        <p:cNvGrpSpPr/>
        <p:nvPr/>
      </p:nvGrpSpPr>
      <p:grpSpPr>
        <a:xfrm>
          <a:off x="0" y="0"/>
          <a:ext cx="0" cy="0"/>
          <a:chOff x="0" y="0"/>
          <a:chExt cx="0" cy="0"/>
        </a:xfrm>
      </p:grpSpPr>
      <p:sp>
        <p:nvSpPr>
          <p:cNvPr id="86" name="Google Shape;86;p25:notes">
            <a:extLst>
              <a:ext uri="{FF2B5EF4-FFF2-40B4-BE49-F238E27FC236}">
                <a16:creationId xmlns:a16="http://schemas.microsoft.com/office/drawing/2014/main" id="{A3A2930C-4EE4-7E0F-25EE-35CD496F48CF}"/>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100"/>
              <a:buNone/>
            </a:pPr>
            <a:endParaRPr dirty="0"/>
          </a:p>
        </p:txBody>
      </p:sp>
      <p:sp>
        <p:nvSpPr>
          <p:cNvPr id="87" name="Google Shape;87;p25:notes">
            <a:extLst>
              <a:ext uri="{FF2B5EF4-FFF2-40B4-BE49-F238E27FC236}">
                <a16:creationId xmlns:a16="http://schemas.microsoft.com/office/drawing/2014/main" id="{DF1BF4A9-D232-C440-36DF-AA72381E184C}"/>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4034457630"/>
      </p:ext>
    </p:extLst>
  </p:cSld>
  <p:clrMapOvr>
    <a:masterClrMapping/>
  </p:clrMapOvr>
</p:notes>
</file>

<file path=ppt/notesSlides/notesSlide18.xml><?xml version="1.0" encoding="utf-8"?>
<p:notes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l-GR" dirty="0"/>
          </a:p>
        </p:txBody>
      </p:sp>
      <p:sp>
        <p:nvSpPr>
          <p:cNvPr id="4" name="Θέση αριθμού διαφάνειας 3"/>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smtClean="0">
                <a:solidFill>
                  <a:schemeClr val="dk1"/>
                </a:solidFill>
                <a:latin typeface="Calibri"/>
                <a:ea typeface="Calibri"/>
                <a:cs typeface="Calibri"/>
                <a:sym typeface="Calibri"/>
              </a:rPr>
              <a:t>18</a:t>
            </a:fld>
            <a:endParaRPr lang="en-US"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11771838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6"/>
        <p:cNvGrpSpPr/>
        <p:nvPr/>
      </p:nvGrpSpPr>
      <p:grpSpPr>
        <a:xfrm>
          <a:off x="0" y="0"/>
          <a:ext cx="0" cy="0"/>
          <a:chOff x="0" y="0"/>
          <a:chExt cx="0" cy="0"/>
        </a:xfrm>
      </p:grpSpPr>
      <p:sp>
        <p:nvSpPr>
          <p:cNvPr id="247" name="Google Shape;247;p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48" name="Google Shape;248;p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7"/>
        <p:cNvGrpSpPr/>
        <p:nvPr/>
      </p:nvGrpSpPr>
      <p:grpSpPr>
        <a:xfrm>
          <a:off x="0" y="0"/>
          <a:ext cx="0" cy="0"/>
          <a:chOff x="0" y="0"/>
          <a:chExt cx="0" cy="0"/>
        </a:xfrm>
      </p:grpSpPr>
      <p:sp>
        <p:nvSpPr>
          <p:cNvPr id="68" name="Google Shape;68;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69" name="Google Shape;69;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3"/>
        <p:cNvGrpSpPr/>
        <p:nvPr/>
      </p:nvGrpSpPr>
      <p:grpSpPr>
        <a:xfrm>
          <a:off x="0" y="0"/>
          <a:ext cx="0" cy="0"/>
          <a:chOff x="0" y="0"/>
          <a:chExt cx="0" cy="0"/>
        </a:xfrm>
      </p:grpSpPr>
      <p:sp>
        <p:nvSpPr>
          <p:cNvPr id="74" name="Google Shape;74;p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p>
        </p:txBody>
      </p:sp>
      <p:sp>
        <p:nvSpPr>
          <p:cNvPr id="75" name="Google Shape;75;p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xml><?xml version="1.0" encoding="utf-8"?>
<p:notes xmlns:a16="http://schemas.microsoft.com/office/drawing/2014/main" xmlns:p14="http://schemas.microsoft.com/office/powerpoint/2010/main" xmlns:a="http://schemas.openxmlformats.org/drawingml/2006/main" xmlns:r="http://schemas.openxmlformats.org/officeDocument/2006/relationships" xmlns:p="http://schemas.openxmlformats.org/presentationml/2006/main" showMasterSp="0" showMasterPhAnim="0">
  <p:cSld>
    <p:spTree>
      <p:nvGrpSpPr>
        <p:cNvPr id="1" name="Shape 73">
          <a:extLst>
            <a:ext uri="{FF2B5EF4-FFF2-40B4-BE49-F238E27FC236}">
              <a16:creationId xmlns:a16="http://schemas.microsoft.com/office/drawing/2014/main" id="{F8E1752A-58BB-4FDC-E4AA-FB7366394D46}"/>
            </a:ext>
          </a:extLst>
        </p:cNvPr>
        <p:cNvGrpSpPr/>
        <p:nvPr/>
      </p:nvGrpSpPr>
      <p:grpSpPr>
        <a:xfrm>
          <a:off x="0" y="0"/>
          <a:ext cx="0" cy="0"/>
          <a:chOff x="0" y="0"/>
          <a:chExt cx="0" cy="0"/>
        </a:xfrm>
      </p:grpSpPr>
      <p:sp>
        <p:nvSpPr>
          <p:cNvPr id="74" name="Google Shape;74;p4:notes">
            <a:extLst>
              <a:ext uri="{FF2B5EF4-FFF2-40B4-BE49-F238E27FC236}">
                <a16:creationId xmlns:a16="http://schemas.microsoft.com/office/drawing/2014/main" id="{FB2183D8-80BB-670D-2602-00EFF0D7CC15}"/>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p>
        </p:txBody>
      </p:sp>
      <p:sp>
        <p:nvSpPr>
          <p:cNvPr id="75" name="Google Shape;75;p4:notes">
            <a:extLst>
              <a:ext uri="{FF2B5EF4-FFF2-40B4-BE49-F238E27FC236}">
                <a16:creationId xmlns:a16="http://schemas.microsoft.com/office/drawing/2014/main" id="{0403570B-7A37-7773-8CA3-E0B94DAA4114}"/>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3187683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9"/>
        <p:cNvGrpSpPr/>
        <p:nvPr/>
      </p:nvGrpSpPr>
      <p:grpSpPr>
        <a:xfrm>
          <a:off x="0" y="0"/>
          <a:ext cx="0" cy="0"/>
          <a:chOff x="0" y="0"/>
          <a:chExt cx="0" cy="0"/>
        </a:xfrm>
      </p:grpSpPr>
      <p:sp>
        <p:nvSpPr>
          <p:cNvPr id="80" name="Google Shape;80;p2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1200"/>
              </a:spcBef>
              <a:spcAft>
                <a:spcPts val="0"/>
              </a:spcAft>
              <a:buSzPts val="1400"/>
              <a:buNone/>
            </a:pPr>
            <a:r>
              <a:rPr lang="en-US" dirty="0"/>
              <a:t>Deze unit benadrukt de behoefte aan samenwerking en onthult samenwerkingsstrategieën die gebaseerd zijn op sociaal constructivisme en inclusieve pedagogie. De unit behandelt in detail de JIGSAW-methode, de Round-Robin brainstormtechniek en de PEER FEEDBACK. De unit presenteert de theorie achter de respectievelijke samenwerkingsmethoden en voorbeelden van hoe deze methoden gebruikt kunnen worden. Tegelijkertijd benadrukt de unit uitdagingen en barrières bij het gebruik van samenwerkingsstrategieën en biedt oplossingen om deze moeilijkheden te overwinnen.</a:t>
            </a:r>
            <a:endParaRPr dirty="0"/>
          </a:p>
        </p:txBody>
      </p:sp>
      <p:sp>
        <p:nvSpPr>
          <p:cNvPr id="81" name="Google Shape;81;p2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6.xml><?xml version="1.0" encoding="utf-8"?>
<p:notes xmlns:a16="http://schemas.microsoft.com/office/drawing/2014/main" xmlns:p14="http://schemas.microsoft.com/office/powerpoint/2010/main" xmlns:a="http://schemas.openxmlformats.org/drawingml/2006/main" xmlns:r="http://schemas.openxmlformats.org/officeDocument/2006/relationships" xmlns:p="http://schemas.openxmlformats.org/presentationml/2006/main" showMasterSp="0" showMasterPhAnim="0">
  <p:cSld>
    <p:spTree>
      <p:nvGrpSpPr>
        <p:cNvPr id="1" name="Shape 79">
          <a:extLst>
            <a:ext uri="{FF2B5EF4-FFF2-40B4-BE49-F238E27FC236}">
              <a16:creationId xmlns:a16="http://schemas.microsoft.com/office/drawing/2014/main" id="{1834D471-95DE-F050-BCAC-FD8BE10F39F5}"/>
            </a:ext>
          </a:extLst>
        </p:cNvPr>
        <p:cNvGrpSpPr/>
        <p:nvPr/>
      </p:nvGrpSpPr>
      <p:grpSpPr>
        <a:xfrm>
          <a:off x="0" y="0"/>
          <a:ext cx="0" cy="0"/>
          <a:chOff x="0" y="0"/>
          <a:chExt cx="0" cy="0"/>
        </a:xfrm>
      </p:grpSpPr>
      <p:sp>
        <p:nvSpPr>
          <p:cNvPr id="80" name="Google Shape;80;p24:notes">
            <a:extLst>
              <a:ext uri="{FF2B5EF4-FFF2-40B4-BE49-F238E27FC236}">
                <a16:creationId xmlns:a16="http://schemas.microsoft.com/office/drawing/2014/main" id="{C5E2DD28-077D-0A2D-8530-53658C13EB7C}"/>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r>
              <a:rPr lang="en-US" dirty="0"/>
              <a:t>Het belang van samenwerking bij het ontwerpen van leerscenario's wordt ondersteund door theorieën zoals het sociaal constructivisme (Vygotsky, 1978), dat stelt dat leren een inherent sociale activiteit is.</a:t>
            </a:r>
          </a:p>
          <a:p>
            <a:r>
              <a:rPr lang="en-US" dirty="0"/>
              <a:t>Methoden zoals de Jigsaw-techniek zijn uitstekend geschikt om het delen van expertise tussen deelnemers te vergemakkelijken. Round-Robin Brainstorming zorgt voor gelijkwaardige deelname.</a:t>
            </a:r>
          </a:p>
          <a:p>
            <a:r>
              <a:rPr lang="en-US" dirty="0"/>
              <a:t>Protocollen voor collegiale toetsing maken constructieve feedback en verfijning van onze ontwerpen mogelijk. Alle samenwerkingsstrategieën in de figuur bevorderen effectief teamwerk.</a:t>
            </a:r>
          </a:p>
          <a:p>
            <a:pPr marL="0" lvl="0" indent="0" algn="l" rtl="0">
              <a:lnSpc>
                <a:spcPct val="100000"/>
              </a:lnSpc>
              <a:spcBef>
                <a:spcPts val="1200"/>
              </a:spcBef>
              <a:spcAft>
                <a:spcPts val="0"/>
              </a:spcAft>
              <a:buSzPts val="1400"/>
              <a:buNone/>
            </a:pPr>
            <a:endParaRPr dirty="0"/>
          </a:p>
        </p:txBody>
      </p:sp>
      <p:sp>
        <p:nvSpPr>
          <p:cNvPr id="81" name="Google Shape;81;p24:notes">
            <a:extLst>
              <a:ext uri="{FF2B5EF4-FFF2-40B4-BE49-F238E27FC236}">
                <a16:creationId xmlns:a16="http://schemas.microsoft.com/office/drawing/2014/main" id="{E3C29008-0390-F55A-5BE4-A3B63F68261B}"/>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0937804"/>
      </p:ext>
    </p:extLst>
  </p:cSld>
  <p:clrMapOvr>
    <a:masterClrMapping/>
  </p:clrMapOvr>
</p:notes>
</file>

<file path=ppt/notesSlides/notesSlide7.xml><?xml version="1.0" encoding="utf-8"?>
<p:notes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n-US" dirty="0"/>
              <a:t>Deze video presenteert de JIGSAW Methode. Bekijk de video en daarna bespreken we deze samenwerkingstechniek. Het is belangrijk om te begrijpen hoe elk groepslid bijdraagt aan het uiteindelijke inzicht.</a:t>
            </a:r>
            <a:endParaRPr lang="el-GR" dirty="0"/>
          </a:p>
        </p:txBody>
      </p:sp>
      <p:sp>
        <p:nvSpPr>
          <p:cNvPr id="4" name="Θέση αριθμού διαφάνειας 3"/>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smtClean="0">
                <a:solidFill>
                  <a:schemeClr val="dk1"/>
                </a:solidFill>
                <a:latin typeface="Calibri"/>
                <a:ea typeface="Calibri"/>
                <a:cs typeface="Calibri"/>
                <a:sym typeface="Calibri"/>
              </a:rPr>
              <a:t>7</a:t>
            </a:fld>
            <a:endParaRPr lang="en-US"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454369213"/>
      </p:ext>
    </p:extLst>
  </p:cSld>
  <p:clrMapOvr>
    <a:masterClrMapping/>
  </p:clrMapOvr>
</p:notes>
</file>

<file path=ppt/notesSlides/notesSlide8.xml><?xml version="1.0" encoding="utf-8"?>
<p:notes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n-US" dirty="0"/>
              <a:t>"Het onderzoek van Aronson toonde aan dat traditioneel competitief leren de ongelijkheid verergerde. Jigsaw dwingt tot samenwerking - elk lid heeft een 'stukje' van de oplossing in handen. Betekenisvolle feedback wordt gegeven door de inzichten van expert- en gemengde groepen samen te voegen. Het is belangrijk om te vermelden dat Jigsaw op een school in Texas de prestatieverschillen met 22% verminderde (Aronson &amp; Patnoe, 2011). Benadruk dat dit overeenkomt met TINKER's doelen voor gelijkheid in het informaticaonderwijs."</a:t>
            </a:r>
            <a:endParaRPr lang="el-GR" dirty="0"/>
          </a:p>
        </p:txBody>
      </p:sp>
      <p:sp>
        <p:nvSpPr>
          <p:cNvPr id="4" name="Θέση αριθμού διαφάνειας 3"/>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smtClean="0">
                <a:solidFill>
                  <a:schemeClr val="dk1"/>
                </a:solidFill>
                <a:latin typeface="Calibri"/>
                <a:ea typeface="Calibri"/>
                <a:cs typeface="Calibri"/>
                <a:sym typeface="Calibri"/>
              </a:rPr>
              <a:t>8</a:t>
            </a:fld>
            <a:endParaRPr lang="en-US"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386390815"/>
      </p:ext>
    </p:extLst>
  </p:cSld>
  <p:clrMapOvr>
    <a:masterClrMapping/>
  </p:clrMapOvr>
</p:notes>
</file>

<file path=ppt/notesSlides/notesSlide9.xml><?xml version="1.0" encoding="utf-8"?>
<p:notes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n-US" dirty="0"/>
              <a:t>"Onderzoek toont aan dat Jigsaw 'sociaal lanterfanten' vermindert - elk lid is verantwoordelijk. In een Finse CS-klas steeg de deelname van meisjes met 35% toen Jigsaw ervoor zorgde dat hun expertise gewaardeerd werd (Koch et al., 2020). Zet dit eens af tegen traditioneel groepswerk, waar dominante persoonlijkheden anderen vaak overschaduwen."</a:t>
            </a:r>
            <a:endParaRPr lang="el-GR" dirty="0"/>
          </a:p>
        </p:txBody>
      </p:sp>
      <p:sp>
        <p:nvSpPr>
          <p:cNvPr id="4" name="Θέση αριθμού διαφάνειας 3"/>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smtClean="0">
                <a:solidFill>
                  <a:schemeClr val="dk1"/>
                </a:solidFill>
                <a:latin typeface="Calibri"/>
                <a:ea typeface="Calibri"/>
                <a:cs typeface="Calibri"/>
                <a:sym typeface="Calibri"/>
              </a:rPr>
              <a:t>9</a:t>
            </a:fld>
            <a:endParaRPr lang="en-US"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49878987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image" Target="../media/image4.jpg"/><Relationship Id="rId1" Type="http://schemas.openxmlformats.org/officeDocument/2006/relationships/slideMaster" Target="../slideMasters/slideMaster1.xml"/><Relationship Id="rId5" Type="http://schemas.openxmlformats.org/officeDocument/2006/relationships/image" Target="../media/image2.png"/><Relationship Id="rId4" Type="http://schemas.openxmlformats.org/officeDocument/2006/relationships/image" Target="../media/image3.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8" Type="http://schemas.openxmlformats.org/officeDocument/2006/relationships/image" Target="../media/image10.png"/><Relationship Id="rId13" Type="http://schemas.openxmlformats.org/officeDocument/2006/relationships/image" Target="../media/image15.png"/><Relationship Id="rId3" Type="http://schemas.openxmlformats.org/officeDocument/2006/relationships/image" Target="../media/image5.png"/><Relationship Id="rId7" Type="http://schemas.openxmlformats.org/officeDocument/2006/relationships/image" Target="../media/image9.png"/><Relationship Id="rId12" Type="http://schemas.openxmlformats.org/officeDocument/2006/relationships/image" Target="../media/image14.png"/><Relationship Id="rId2" Type="http://schemas.openxmlformats.org/officeDocument/2006/relationships/image" Target="../media/image2.png"/><Relationship Id="rId1" Type="http://schemas.openxmlformats.org/officeDocument/2006/relationships/slideMaster" Target="../slideMasters/slideMaster2.xml"/><Relationship Id="rId6" Type="http://schemas.openxmlformats.org/officeDocument/2006/relationships/image" Target="../media/image8.jpg"/><Relationship Id="rId11" Type="http://schemas.openxmlformats.org/officeDocument/2006/relationships/image" Target="../media/image13.png"/><Relationship Id="rId5" Type="http://schemas.openxmlformats.org/officeDocument/2006/relationships/image" Target="../media/image7.png"/><Relationship Id="rId10" Type="http://schemas.openxmlformats.org/officeDocument/2006/relationships/image" Target="../media/image12.png"/><Relationship Id="rId4" Type="http://schemas.openxmlformats.org/officeDocument/2006/relationships/image" Target="../media/image6.png"/><Relationship Id="rId9" Type="http://schemas.openxmlformats.org/officeDocument/2006/relationships/image" Target="../media/image11.png"/></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1_Title Slide">
  <p:cSld name="1_Title Slide">
    <p:bg>
      <p:bgPr>
        <a:solidFill>
          <a:srgbClr val="FFFFFF"/>
        </a:solidFill>
        <a:effectLst/>
      </p:bgPr>
    </p:bg>
    <p:spTree>
      <p:nvGrpSpPr>
        <p:cNvPr id="1" name="Shape 15"/>
        <p:cNvGrpSpPr/>
        <p:nvPr/>
      </p:nvGrpSpPr>
      <p:grpSpPr>
        <a:xfrm>
          <a:off x="0" y="0"/>
          <a:ext cx="0" cy="0"/>
          <a:chOff x="0" y="0"/>
          <a:chExt cx="0" cy="0"/>
        </a:xfrm>
      </p:grpSpPr>
      <p:pic>
        <p:nvPicPr>
          <p:cNvPr id="16" name="Google Shape;16;p11"/>
          <p:cNvPicPr preferRelativeResize="0"/>
          <p:nvPr/>
        </p:nvPicPr>
        <p:blipFill rotWithShape="1">
          <a:blip r:embed="rId2">
            <a:alphaModFix/>
          </a:blip>
          <a:srcRect/>
          <a:stretch/>
        </p:blipFill>
        <p:spPr>
          <a:xfrm>
            <a:off x="0" y="0"/>
            <a:ext cx="5135947" cy="6858000"/>
          </a:xfrm>
          <a:prstGeom prst="rect">
            <a:avLst/>
          </a:prstGeom>
          <a:noFill/>
          <a:ln>
            <a:noFill/>
          </a:ln>
        </p:spPr>
      </p:pic>
      <p:sp>
        <p:nvSpPr>
          <p:cNvPr id="17" name="Google Shape;17;p11"/>
          <p:cNvSpPr/>
          <p:nvPr/>
        </p:nvSpPr>
        <p:spPr>
          <a:xfrm>
            <a:off x="1" y="2184266"/>
            <a:ext cx="310895" cy="1331189"/>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18" name="Google Shape;18;p11"/>
          <p:cNvPicPr preferRelativeResize="0"/>
          <p:nvPr/>
        </p:nvPicPr>
        <p:blipFill rotWithShape="1">
          <a:blip r:embed="rId3">
            <a:alphaModFix/>
          </a:blip>
          <a:srcRect/>
          <a:stretch/>
        </p:blipFill>
        <p:spPr>
          <a:xfrm>
            <a:off x="759995" y="6036971"/>
            <a:ext cx="1954590" cy="754217"/>
          </a:xfrm>
          <a:prstGeom prst="rect">
            <a:avLst/>
          </a:prstGeom>
          <a:noFill/>
          <a:ln>
            <a:noFill/>
          </a:ln>
        </p:spPr>
      </p:pic>
      <p:sp>
        <p:nvSpPr>
          <p:cNvPr id="19" name="Google Shape;19;p11"/>
          <p:cNvSpPr txBox="1"/>
          <p:nvPr/>
        </p:nvSpPr>
        <p:spPr>
          <a:xfrm>
            <a:off x="2836615" y="6125538"/>
            <a:ext cx="8134996" cy="57708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050"/>
              <a:buFont typeface="Arial"/>
              <a:buNone/>
            </a:pPr>
            <a:r>
              <a:rPr lang="en-US" sz="1050" b="0" i="0" u="none" strike="noStrike" cap="non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sz="1400" b="0" i="0" u="none" strike="noStrike" cap="none">
              <a:solidFill>
                <a:srgbClr val="000000"/>
              </a:solidFill>
              <a:latin typeface="Arial"/>
              <a:ea typeface="Arial"/>
              <a:cs typeface="Arial"/>
              <a:sym typeface="Arial"/>
            </a:endParaRPr>
          </a:p>
        </p:txBody>
      </p:sp>
      <p:sp>
        <p:nvSpPr>
          <p:cNvPr id="20" name="Google Shape;20;p11"/>
          <p:cNvSpPr txBox="1">
            <a:spLocks noGrp="1"/>
          </p:cNvSpPr>
          <p:nvPr>
            <p:ph type="ctrTitle"/>
          </p:nvPr>
        </p:nvSpPr>
        <p:spPr>
          <a:xfrm>
            <a:off x="374726" y="2184268"/>
            <a:ext cx="6914821" cy="1334065"/>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2000"/>
              <a:buFont typeface="Calibri"/>
              <a:buNone/>
              <a:defRPr sz="2000" b="1">
                <a:solidFill>
                  <a:schemeClr val="dk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1" name="Google Shape;21;p11"/>
          <p:cNvSpPr txBox="1">
            <a:spLocks noGrp="1"/>
          </p:cNvSpPr>
          <p:nvPr>
            <p:ph type="subTitle" idx="1"/>
          </p:nvPr>
        </p:nvSpPr>
        <p:spPr>
          <a:xfrm>
            <a:off x="401324" y="3651830"/>
            <a:ext cx="6893057" cy="129283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1000"/>
              </a:spcBef>
              <a:spcAft>
                <a:spcPts val="0"/>
              </a:spcAft>
              <a:buClr>
                <a:schemeClr val="dk1"/>
              </a:buClr>
              <a:buSzPts val="1600"/>
              <a:buNone/>
              <a:defRPr sz="1600" b="0" i="1">
                <a:solidFill>
                  <a:schemeClr val="dk1"/>
                </a:solidFill>
                <a:latin typeface="Calibri"/>
                <a:ea typeface="Calibri"/>
                <a:cs typeface="Calibri"/>
                <a:sym typeface="Calibri"/>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22" name="Google Shape;22;p11"/>
          <p:cNvSpPr/>
          <p:nvPr/>
        </p:nvSpPr>
        <p:spPr>
          <a:xfrm rot="-5400000" flipH="1">
            <a:off x="-507419" y="4140073"/>
            <a:ext cx="1331189" cy="316348"/>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23" name="Google Shape;23;p11"/>
          <p:cNvPicPr preferRelativeResize="0"/>
          <p:nvPr/>
        </p:nvPicPr>
        <p:blipFill rotWithShape="1">
          <a:blip r:embed="rId4">
            <a:alphaModFix/>
          </a:blip>
          <a:srcRect/>
          <a:stretch/>
        </p:blipFill>
        <p:spPr>
          <a:xfrm>
            <a:off x="310896" y="331763"/>
            <a:ext cx="4020874" cy="1101324"/>
          </a:xfrm>
          <a:prstGeom prst="rect">
            <a:avLst/>
          </a:prstGeom>
          <a:noFill/>
          <a:ln>
            <a:noFill/>
          </a:ln>
        </p:spPr>
      </p:pic>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4_Title Slide">
  <p:cSld name="4_Title Slide">
    <p:spTree>
      <p:nvGrpSpPr>
        <p:cNvPr id="1" name="Shape 24"/>
        <p:cNvGrpSpPr/>
        <p:nvPr/>
      </p:nvGrpSpPr>
      <p:grpSpPr>
        <a:xfrm>
          <a:off x="0" y="0"/>
          <a:ext cx="0" cy="0"/>
          <a:chOff x="0" y="0"/>
          <a:chExt cx="0" cy="0"/>
        </a:xfrm>
      </p:grpSpPr>
      <p:pic>
        <p:nvPicPr>
          <p:cNvPr id="25" name="Google Shape;25;p12"/>
          <p:cNvPicPr preferRelativeResize="0"/>
          <p:nvPr/>
        </p:nvPicPr>
        <p:blipFill rotWithShape="1">
          <a:blip r:embed="rId2">
            <a:alphaModFix/>
          </a:blip>
          <a:srcRect/>
          <a:stretch/>
        </p:blipFill>
        <p:spPr>
          <a:xfrm>
            <a:off x="4728054" y="1818991"/>
            <a:ext cx="7463945" cy="3665678"/>
          </a:xfrm>
          <a:prstGeom prst="rect">
            <a:avLst/>
          </a:prstGeom>
          <a:noFill/>
          <a:ln>
            <a:noFill/>
          </a:ln>
        </p:spPr>
      </p:pic>
      <p:pic>
        <p:nvPicPr>
          <p:cNvPr id="26" name="Google Shape;26;p12"/>
          <p:cNvPicPr preferRelativeResize="0"/>
          <p:nvPr/>
        </p:nvPicPr>
        <p:blipFill rotWithShape="1">
          <a:blip r:embed="rId3">
            <a:alphaModFix/>
          </a:blip>
          <a:srcRect/>
          <a:stretch/>
        </p:blipFill>
        <p:spPr>
          <a:xfrm>
            <a:off x="0" y="0"/>
            <a:ext cx="5135947" cy="6858000"/>
          </a:xfrm>
          <a:prstGeom prst="rect">
            <a:avLst/>
          </a:prstGeom>
          <a:noFill/>
          <a:ln>
            <a:noFill/>
          </a:ln>
        </p:spPr>
      </p:pic>
      <p:pic>
        <p:nvPicPr>
          <p:cNvPr id="27" name="Google Shape;27;p12"/>
          <p:cNvPicPr preferRelativeResize="0"/>
          <p:nvPr/>
        </p:nvPicPr>
        <p:blipFill rotWithShape="1">
          <a:blip r:embed="rId4">
            <a:alphaModFix/>
          </a:blip>
          <a:srcRect/>
          <a:stretch/>
        </p:blipFill>
        <p:spPr>
          <a:xfrm>
            <a:off x="310896" y="331763"/>
            <a:ext cx="4020874" cy="1101324"/>
          </a:xfrm>
          <a:prstGeom prst="rect">
            <a:avLst/>
          </a:prstGeom>
          <a:noFill/>
          <a:ln>
            <a:noFill/>
          </a:ln>
        </p:spPr>
      </p:pic>
      <p:sp>
        <p:nvSpPr>
          <p:cNvPr id="28" name="Google Shape;28;p12"/>
          <p:cNvSpPr/>
          <p:nvPr/>
        </p:nvSpPr>
        <p:spPr>
          <a:xfrm>
            <a:off x="1" y="2184266"/>
            <a:ext cx="310895" cy="1331189"/>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29" name="Google Shape;29;p12"/>
          <p:cNvPicPr preferRelativeResize="0"/>
          <p:nvPr/>
        </p:nvPicPr>
        <p:blipFill rotWithShape="1">
          <a:blip r:embed="rId5">
            <a:alphaModFix/>
          </a:blip>
          <a:srcRect/>
          <a:stretch/>
        </p:blipFill>
        <p:spPr>
          <a:xfrm>
            <a:off x="759995" y="6036971"/>
            <a:ext cx="1954590" cy="754217"/>
          </a:xfrm>
          <a:prstGeom prst="rect">
            <a:avLst/>
          </a:prstGeom>
          <a:noFill/>
          <a:ln>
            <a:noFill/>
          </a:ln>
        </p:spPr>
      </p:pic>
      <p:sp>
        <p:nvSpPr>
          <p:cNvPr id="30" name="Google Shape;30;p12"/>
          <p:cNvSpPr txBox="1"/>
          <p:nvPr/>
        </p:nvSpPr>
        <p:spPr>
          <a:xfrm>
            <a:off x="2836615" y="6137080"/>
            <a:ext cx="8134996" cy="553998"/>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000"/>
              <a:buFont typeface="Arial"/>
              <a:buNone/>
            </a:pPr>
            <a:r>
              <a:rPr lang="en-US" sz="1000" b="0" i="0" u="none" strike="noStrike" cap="non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sz="1400" b="0" i="0" u="none" strike="noStrike" cap="none">
              <a:solidFill>
                <a:srgbClr val="000000"/>
              </a:solidFill>
              <a:latin typeface="Arial"/>
              <a:ea typeface="Arial"/>
              <a:cs typeface="Arial"/>
              <a:sym typeface="Arial"/>
            </a:endParaRPr>
          </a:p>
        </p:txBody>
      </p:sp>
      <p:sp>
        <p:nvSpPr>
          <p:cNvPr id="31" name="Google Shape;31;p12"/>
          <p:cNvSpPr txBox="1">
            <a:spLocks noGrp="1"/>
          </p:cNvSpPr>
          <p:nvPr>
            <p:ph type="ctrTitle"/>
          </p:nvPr>
        </p:nvSpPr>
        <p:spPr>
          <a:xfrm>
            <a:off x="374726" y="2184268"/>
            <a:ext cx="6914821" cy="1334065"/>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2000"/>
              <a:buFont typeface="Calibri"/>
              <a:buNone/>
              <a:defRPr sz="2000" b="1">
                <a:solidFill>
                  <a:schemeClr val="dk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2" name="Google Shape;32;p12"/>
          <p:cNvSpPr txBox="1">
            <a:spLocks noGrp="1"/>
          </p:cNvSpPr>
          <p:nvPr>
            <p:ph type="subTitle" idx="1"/>
          </p:nvPr>
        </p:nvSpPr>
        <p:spPr>
          <a:xfrm>
            <a:off x="401324" y="3651830"/>
            <a:ext cx="6893057" cy="129283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1000"/>
              </a:spcBef>
              <a:spcAft>
                <a:spcPts val="0"/>
              </a:spcAft>
              <a:buClr>
                <a:schemeClr val="dk1"/>
              </a:buClr>
              <a:buSzPts val="1600"/>
              <a:buNone/>
              <a:defRPr sz="1600" b="0" i="1">
                <a:solidFill>
                  <a:schemeClr val="dk1"/>
                </a:solidFill>
                <a:latin typeface="Calibri"/>
                <a:ea typeface="Calibri"/>
                <a:cs typeface="Calibri"/>
                <a:sym typeface="Calibri"/>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33" name="Google Shape;33;p12"/>
          <p:cNvSpPr/>
          <p:nvPr/>
        </p:nvSpPr>
        <p:spPr>
          <a:xfrm rot="-5400000" flipH="1">
            <a:off x="-507419" y="4140073"/>
            <a:ext cx="1331189" cy="316348"/>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Subtitle Content - 2col">
  <p:cSld name="Title Subtitle Content - 2col">
    <p:spTree>
      <p:nvGrpSpPr>
        <p:cNvPr id="1" name="Shape 54"/>
        <p:cNvGrpSpPr/>
        <p:nvPr/>
      </p:nvGrpSpPr>
      <p:grpSpPr>
        <a:xfrm>
          <a:off x="0" y="0"/>
          <a:ext cx="0" cy="0"/>
          <a:chOff x="0" y="0"/>
          <a:chExt cx="0" cy="0"/>
        </a:xfrm>
      </p:grpSpPr>
      <p:sp>
        <p:nvSpPr>
          <p:cNvPr id="55" name="Google Shape;55;p15"/>
          <p:cNvSpPr txBox="1">
            <a:spLocks noGrp="1"/>
          </p:cNvSpPr>
          <p:nvPr>
            <p:ph type="title"/>
          </p:nvPr>
        </p:nvSpPr>
        <p:spPr>
          <a:xfrm>
            <a:off x="97970" y="81642"/>
            <a:ext cx="11944351" cy="715879"/>
          </a:xfrm>
          <a:prstGeom prst="rect">
            <a:avLst/>
          </a:prstGeom>
          <a:noFill/>
          <a:ln>
            <a:noFill/>
          </a:ln>
        </p:spPr>
        <p:txBody>
          <a:bodyPr spcFirstLastPara="1" wrap="square" lIns="54000" tIns="54000" rIns="54000" bIns="54000" anchor="ctr" anchorCtr="0">
            <a:noAutofit/>
          </a:bodyPr>
          <a:lstStyle>
            <a:lvl1pPr lvl="0" algn="l">
              <a:lnSpc>
                <a:spcPct val="90000"/>
              </a:lnSpc>
              <a:spcBef>
                <a:spcPts val="0"/>
              </a:spcBef>
              <a:spcAft>
                <a:spcPts val="0"/>
              </a:spcAft>
              <a:buClr>
                <a:schemeClr val="lt2"/>
              </a:buClr>
              <a:buSzPts val="3800"/>
              <a:buFont typeface="Calibri"/>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6" name="Google Shape;56;p15"/>
          <p:cNvSpPr txBox="1">
            <a:spLocks noGrp="1"/>
          </p:cNvSpPr>
          <p:nvPr>
            <p:ph type="body" idx="1"/>
          </p:nvPr>
        </p:nvSpPr>
        <p:spPr>
          <a:xfrm>
            <a:off x="97970" y="854672"/>
            <a:ext cx="11944351" cy="550862"/>
          </a:xfrm>
          <a:prstGeom prst="rect">
            <a:avLst/>
          </a:prstGeom>
          <a:noFill/>
          <a:ln>
            <a:noFill/>
          </a:ln>
        </p:spPr>
        <p:txBody>
          <a:bodyPr spcFirstLastPara="1" wrap="square" lIns="91425" tIns="45700" rIns="91425" bIns="45700" anchor="ctr" anchorCtr="0">
            <a:noAutofit/>
          </a:bodyPr>
          <a:lstStyle>
            <a:lvl1pPr marL="457200" marR="0" lvl="0" indent="-228600" algn="just" rtl="0">
              <a:lnSpc>
                <a:spcPct val="90000"/>
              </a:lnSpc>
              <a:spcBef>
                <a:spcPts val="1000"/>
              </a:spcBef>
              <a:spcAft>
                <a:spcPts val="0"/>
              </a:spcAft>
              <a:buClr>
                <a:schemeClr val="accent1"/>
              </a:buClr>
              <a:buSzPts val="2400"/>
              <a:buFont typeface="Arial"/>
              <a:buNone/>
              <a:defRPr sz="2400" b="1" i="0" u="none" strike="noStrike" cap="none">
                <a:solidFill>
                  <a:schemeClr val="accent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57" name="Google Shape;57;p15"/>
          <p:cNvSpPr txBox="1">
            <a:spLocks noGrp="1"/>
          </p:cNvSpPr>
          <p:nvPr>
            <p:ph type="body" idx="2"/>
          </p:nvPr>
        </p:nvSpPr>
        <p:spPr>
          <a:xfrm>
            <a:off x="97971" y="1462685"/>
            <a:ext cx="11944350" cy="5289179"/>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1000"/>
              </a:spcBef>
              <a:spcAft>
                <a:spcPts val="0"/>
              </a:spcAft>
              <a:buClr>
                <a:schemeClr val="accent4"/>
              </a:buClr>
              <a:buSzPts val="1800"/>
              <a:buFont typeface="Arial"/>
              <a:buNone/>
              <a:defRPr sz="1800" b="0" i="0" u="none" strike="noStrike" cap="none">
                <a:solidFill>
                  <a:schemeClr val="accent4"/>
                </a:solidFill>
                <a:latin typeface="Calibri"/>
                <a:ea typeface="Calibri"/>
                <a:cs typeface="Calibri"/>
                <a:sym typeface="Calibri"/>
              </a:defRPr>
            </a:lvl1pPr>
            <a:lvl2pPr marL="914400" marR="0" lvl="1" indent="-368300" algn="l" rtl="0">
              <a:lnSpc>
                <a:spcPct val="90000"/>
              </a:lnSpc>
              <a:spcBef>
                <a:spcPts val="500"/>
              </a:spcBef>
              <a:spcAft>
                <a:spcPts val="0"/>
              </a:spcAft>
              <a:buClr>
                <a:schemeClr val="dk1"/>
              </a:buClr>
              <a:buSzPts val="2200"/>
              <a:buFont typeface="Arial"/>
              <a:buChar char="•"/>
              <a:defRPr sz="2200" b="0" i="0" u="none" strike="noStrike" cap="none">
                <a:solidFill>
                  <a:schemeClr val="dk1"/>
                </a:solidFill>
                <a:latin typeface="Calibri"/>
                <a:ea typeface="Calibri"/>
                <a:cs typeface="Calibri"/>
                <a:sym typeface="Calibri"/>
              </a:defRPr>
            </a:lvl2pPr>
            <a:lvl3pPr marL="1371600" marR="0" lvl="2" indent="-368300" algn="l" rtl="0">
              <a:lnSpc>
                <a:spcPct val="90000"/>
              </a:lnSpc>
              <a:spcBef>
                <a:spcPts val="500"/>
              </a:spcBef>
              <a:spcAft>
                <a:spcPts val="0"/>
              </a:spcAft>
              <a:buClr>
                <a:schemeClr val="dk1"/>
              </a:buClr>
              <a:buSzPts val="2200"/>
              <a:buFont typeface="Arial"/>
              <a:buChar char="•"/>
              <a:defRPr sz="2200" b="0" i="0" u="none" strike="noStrike" cap="none">
                <a:solidFill>
                  <a:schemeClr val="dk1"/>
                </a:solidFill>
                <a:latin typeface="Calibri"/>
                <a:ea typeface="Calibri"/>
                <a:cs typeface="Calibri"/>
                <a:sym typeface="Calibri"/>
              </a:defRPr>
            </a:lvl3pPr>
            <a:lvl4pPr marL="1828800" marR="0" lvl="3" indent="-368300" algn="l" rtl="0">
              <a:lnSpc>
                <a:spcPct val="90000"/>
              </a:lnSpc>
              <a:spcBef>
                <a:spcPts val="500"/>
              </a:spcBef>
              <a:spcAft>
                <a:spcPts val="0"/>
              </a:spcAft>
              <a:buClr>
                <a:schemeClr val="dk1"/>
              </a:buClr>
              <a:buSzPts val="2200"/>
              <a:buFont typeface="Arial"/>
              <a:buChar char="•"/>
              <a:defRPr sz="2200" b="0" i="0" u="none" strike="noStrike" cap="none">
                <a:solidFill>
                  <a:schemeClr val="dk1"/>
                </a:solidFill>
                <a:latin typeface="Calibri"/>
                <a:ea typeface="Calibri"/>
                <a:cs typeface="Calibri"/>
                <a:sym typeface="Calibri"/>
              </a:defRPr>
            </a:lvl4pPr>
            <a:lvl5pPr marL="2286000" marR="0" lvl="4" indent="-368300" algn="l" rtl="0">
              <a:lnSpc>
                <a:spcPct val="90000"/>
              </a:lnSpc>
              <a:spcBef>
                <a:spcPts val="500"/>
              </a:spcBef>
              <a:spcAft>
                <a:spcPts val="0"/>
              </a:spcAft>
              <a:buClr>
                <a:schemeClr val="dk1"/>
              </a:buClr>
              <a:buSzPts val="2200"/>
              <a:buFont typeface="Arial"/>
              <a:buChar char="•"/>
              <a:defRPr sz="22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2_Title Slide">
  <p:cSld name="2_Title Slide">
    <p:spTree>
      <p:nvGrpSpPr>
        <p:cNvPr id="1" name="Shape 34"/>
        <p:cNvGrpSpPr/>
        <p:nvPr/>
      </p:nvGrpSpPr>
      <p:grpSpPr>
        <a:xfrm>
          <a:off x="0" y="0"/>
          <a:ext cx="0" cy="0"/>
          <a:chOff x="0" y="0"/>
          <a:chExt cx="0" cy="0"/>
        </a:xfrm>
      </p:grpSpPr>
      <p:sp>
        <p:nvSpPr>
          <p:cNvPr id="35" name="Google Shape;35;p19"/>
          <p:cNvSpPr txBox="1">
            <a:spLocks noGrp="1"/>
          </p:cNvSpPr>
          <p:nvPr>
            <p:ph type="ctrTitle"/>
          </p:nvPr>
        </p:nvSpPr>
        <p:spPr>
          <a:xfrm>
            <a:off x="2179865" y="2937536"/>
            <a:ext cx="7832271" cy="1600197"/>
          </a:xfrm>
          <a:prstGeom prst="rect">
            <a:avLst/>
          </a:prstGeom>
          <a:noFill/>
          <a:ln>
            <a:noFill/>
          </a:ln>
        </p:spPr>
        <p:txBody>
          <a:bodyPr spcFirstLastPara="1" wrap="square" lIns="91425" tIns="45700" rIns="91425" bIns="45700" anchor="ctr" anchorCtr="0">
            <a:normAutofit/>
          </a:bodyPr>
          <a:lstStyle>
            <a:lvl1pPr lvl="0" algn="ctr">
              <a:lnSpc>
                <a:spcPct val="90000"/>
              </a:lnSpc>
              <a:spcBef>
                <a:spcPts val="0"/>
              </a:spcBef>
              <a:spcAft>
                <a:spcPts val="0"/>
              </a:spcAft>
              <a:buClr>
                <a:schemeClr val="accent1"/>
              </a:buClr>
              <a:buSzPts val="2000"/>
              <a:buFont typeface="Calibri"/>
              <a:buNone/>
              <a:defRPr sz="2000" b="1">
                <a:solidFill>
                  <a:schemeClr val="accen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pic>
        <p:nvPicPr>
          <p:cNvPr id="36" name="Google Shape;36;p19"/>
          <p:cNvPicPr preferRelativeResize="0"/>
          <p:nvPr/>
        </p:nvPicPr>
        <p:blipFill rotWithShape="1">
          <a:blip r:embed="rId2">
            <a:alphaModFix/>
          </a:blip>
          <a:srcRect/>
          <a:stretch/>
        </p:blipFill>
        <p:spPr>
          <a:xfrm>
            <a:off x="1025498" y="6033407"/>
            <a:ext cx="1830180" cy="706211"/>
          </a:xfrm>
          <a:prstGeom prst="rect">
            <a:avLst/>
          </a:prstGeom>
          <a:noFill/>
          <a:ln>
            <a:noFill/>
          </a:ln>
        </p:spPr>
      </p:pic>
      <p:sp>
        <p:nvSpPr>
          <p:cNvPr id="37" name="Google Shape;37;p19"/>
          <p:cNvSpPr txBox="1"/>
          <p:nvPr/>
        </p:nvSpPr>
        <p:spPr>
          <a:xfrm>
            <a:off x="2972524" y="6109513"/>
            <a:ext cx="8062185" cy="553998"/>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000"/>
              <a:buFont typeface="Arial"/>
              <a:buNone/>
            </a:pPr>
            <a:r>
              <a:rPr lang="en-US" sz="1000" b="0" i="0" u="none" strike="noStrike" cap="non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sz="1400" b="0" i="0" u="none" strike="noStrike" cap="none">
              <a:solidFill>
                <a:srgbClr val="000000"/>
              </a:solidFill>
              <a:latin typeface="Arial"/>
              <a:ea typeface="Arial"/>
              <a:cs typeface="Arial"/>
              <a:sym typeface="Arial"/>
            </a:endParaRPr>
          </a:p>
        </p:txBody>
      </p:sp>
      <p:sp>
        <p:nvSpPr>
          <p:cNvPr id="38" name="Google Shape;38;p19"/>
          <p:cNvSpPr/>
          <p:nvPr/>
        </p:nvSpPr>
        <p:spPr>
          <a:xfrm flipH="1">
            <a:off x="2172707" y="2913643"/>
            <a:ext cx="7839428" cy="45719"/>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39" name="Google Shape;39;p19"/>
          <p:cNvPicPr preferRelativeResize="0"/>
          <p:nvPr/>
        </p:nvPicPr>
        <p:blipFill rotWithShape="1">
          <a:blip r:embed="rId3">
            <a:alphaModFix/>
          </a:blip>
          <a:srcRect/>
          <a:stretch/>
        </p:blipFill>
        <p:spPr>
          <a:xfrm>
            <a:off x="7421273" y="1441862"/>
            <a:ext cx="2208335" cy="1898073"/>
          </a:xfrm>
          <a:prstGeom prst="rect">
            <a:avLst/>
          </a:prstGeom>
          <a:noFill/>
          <a:ln>
            <a:noFill/>
          </a:ln>
        </p:spPr>
      </p:pic>
      <p:grpSp>
        <p:nvGrpSpPr>
          <p:cNvPr id="40" name="Google Shape;40;p19"/>
          <p:cNvGrpSpPr/>
          <p:nvPr/>
        </p:nvGrpSpPr>
        <p:grpSpPr>
          <a:xfrm>
            <a:off x="2179865" y="4729766"/>
            <a:ext cx="7832271" cy="1110328"/>
            <a:chOff x="2179603" y="4888792"/>
            <a:chExt cx="7798545" cy="1110328"/>
          </a:xfrm>
        </p:grpSpPr>
        <p:pic>
          <p:nvPicPr>
            <p:cNvPr id="41" name="Google Shape;41;p19"/>
            <p:cNvPicPr preferRelativeResize="0"/>
            <p:nvPr/>
          </p:nvPicPr>
          <p:blipFill rotWithShape="1">
            <a:blip r:embed="rId4">
              <a:alphaModFix/>
            </a:blip>
            <a:srcRect/>
            <a:stretch/>
          </p:blipFill>
          <p:spPr>
            <a:xfrm>
              <a:off x="2179603" y="4888792"/>
              <a:ext cx="1468783" cy="526545"/>
            </a:xfrm>
            <a:prstGeom prst="rect">
              <a:avLst/>
            </a:prstGeom>
            <a:noFill/>
            <a:ln>
              <a:noFill/>
            </a:ln>
          </p:spPr>
        </p:pic>
        <p:pic>
          <p:nvPicPr>
            <p:cNvPr id="42" name="Google Shape;42;p19"/>
            <p:cNvPicPr preferRelativeResize="0"/>
            <p:nvPr/>
          </p:nvPicPr>
          <p:blipFill rotWithShape="1">
            <a:blip r:embed="rId5">
              <a:alphaModFix/>
            </a:blip>
            <a:srcRect l="9996" t="21988" r="6842" b="5544"/>
            <a:stretch/>
          </p:blipFill>
          <p:spPr>
            <a:xfrm>
              <a:off x="3796545" y="4949617"/>
              <a:ext cx="1406759" cy="526545"/>
            </a:xfrm>
            <a:prstGeom prst="rect">
              <a:avLst/>
            </a:prstGeom>
            <a:noFill/>
            <a:ln>
              <a:noFill/>
            </a:ln>
          </p:spPr>
        </p:pic>
        <p:pic>
          <p:nvPicPr>
            <p:cNvPr id="43" name="Google Shape;43;p19"/>
            <p:cNvPicPr preferRelativeResize="0"/>
            <p:nvPr/>
          </p:nvPicPr>
          <p:blipFill rotWithShape="1">
            <a:blip r:embed="rId6">
              <a:alphaModFix/>
            </a:blip>
            <a:srcRect/>
            <a:stretch/>
          </p:blipFill>
          <p:spPr>
            <a:xfrm>
              <a:off x="5134273" y="4888792"/>
              <a:ext cx="1053678" cy="602102"/>
            </a:xfrm>
            <a:prstGeom prst="rect">
              <a:avLst/>
            </a:prstGeom>
            <a:noFill/>
            <a:ln>
              <a:noFill/>
            </a:ln>
          </p:spPr>
        </p:pic>
        <p:pic>
          <p:nvPicPr>
            <p:cNvPr id="44" name="Google Shape;44;p19"/>
            <p:cNvPicPr preferRelativeResize="0"/>
            <p:nvPr/>
          </p:nvPicPr>
          <p:blipFill rotWithShape="1">
            <a:blip r:embed="rId7">
              <a:alphaModFix/>
            </a:blip>
            <a:srcRect/>
            <a:stretch/>
          </p:blipFill>
          <p:spPr>
            <a:xfrm>
              <a:off x="6187951" y="4960895"/>
              <a:ext cx="1500530" cy="545647"/>
            </a:xfrm>
            <a:prstGeom prst="rect">
              <a:avLst/>
            </a:prstGeom>
            <a:noFill/>
            <a:ln>
              <a:noFill/>
            </a:ln>
          </p:spPr>
        </p:pic>
        <p:pic>
          <p:nvPicPr>
            <p:cNvPr id="45" name="Google Shape;45;p19"/>
            <p:cNvPicPr preferRelativeResize="0"/>
            <p:nvPr/>
          </p:nvPicPr>
          <p:blipFill rotWithShape="1">
            <a:blip r:embed="rId8">
              <a:alphaModFix/>
            </a:blip>
            <a:srcRect l="6519" t="2905" r="6458"/>
            <a:stretch/>
          </p:blipFill>
          <p:spPr>
            <a:xfrm>
              <a:off x="7781600" y="4945247"/>
              <a:ext cx="2196548" cy="545647"/>
            </a:xfrm>
            <a:prstGeom prst="rect">
              <a:avLst/>
            </a:prstGeom>
            <a:noFill/>
            <a:ln>
              <a:noFill/>
            </a:ln>
          </p:spPr>
        </p:pic>
        <p:pic>
          <p:nvPicPr>
            <p:cNvPr id="46" name="Google Shape;46;p19"/>
            <p:cNvPicPr preferRelativeResize="0"/>
            <p:nvPr/>
          </p:nvPicPr>
          <p:blipFill rotWithShape="1">
            <a:blip r:embed="rId9">
              <a:alphaModFix/>
            </a:blip>
            <a:srcRect/>
            <a:stretch/>
          </p:blipFill>
          <p:spPr>
            <a:xfrm>
              <a:off x="2288672" y="5654827"/>
              <a:ext cx="1679028" cy="342900"/>
            </a:xfrm>
            <a:prstGeom prst="rect">
              <a:avLst/>
            </a:prstGeom>
            <a:noFill/>
            <a:ln>
              <a:noFill/>
            </a:ln>
          </p:spPr>
        </p:pic>
        <p:pic>
          <p:nvPicPr>
            <p:cNvPr id="47" name="Google Shape;47;p19"/>
            <p:cNvPicPr preferRelativeResize="0"/>
            <p:nvPr/>
          </p:nvPicPr>
          <p:blipFill rotWithShape="1">
            <a:blip r:embed="rId10">
              <a:alphaModFix/>
            </a:blip>
            <a:srcRect/>
            <a:stretch/>
          </p:blipFill>
          <p:spPr>
            <a:xfrm>
              <a:off x="4247100" y="5578646"/>
              <a:ext cx="2083568" cy="414346"/>
            </a:xfrm>
            <a:prstGeom prst="rect">
              <a:avLst/>
            </a:prstGeom>
            <a:noFill/>
            <a:ln>
              <a:noFill/>
            </a:ln>
          </p:spPr>
        </p:pic>
        <p:pic>
          <p:nvPicPr>
            <p:cNvPr id="48" name="Google Shape;48;p19"/>
            <p:cNvPicPr preferRelativeResize="0"/>
            <p:nvPr/>
          </p:nvPicPr>
          <p:blipFill rotWithShape="1">
            <a:blip r:embed="rId11">
              <a:alphaModFix/>
            </a:blip>
            <a:srcRect/>
            <a:stretch/>
          </p:blipFill>
          <p:spPr>
            <a:xfrm>
              <a:off x="6500192" y="5578645"/>
              <a:ext cx="1357332" cy="414344"/>
            </a:xfrm>
            <a:prstGeom prst="rect">
              <a:avLst/>
            </a:prstGeom>
            <a:noFill/>
            <a:ln>
              <a:noFill/>
            </a:ln>
          </p:spPr>
        </p:pic>
        <p:pic>
          <p:nvPicPr>
            <p:cNvPr id="49" name="Google Shape;49;p19"/>
            <p:cNvPicPr preferRelativeResize="0"/>
            <p:nvPr/>
          </p:nvPicPr>
          <p:blipFill rotWithShape="1">
            <a:blip r:embed="rId12">
              <a:alphaModFix/>
            </a:blip>
            <a:srcRect/>
            <a:stretch/>
          </p:blipFill>
          <p:spPr>
            <a:xfrm>
              <a:off x="8024163" y="5561390"/>
              <a:ext cx="897748" cy="414345"/>
            </a:xfrm>
            <a:prstGeom prst="rect">
              <a:avLst/>
            </a:prstGeom>
            <a:noFill/>
            <a:ln>
              <a:noFill/>
            </a:ln>
          </p:spPr>
        </p:pic>
        <p:pic>
          <p:nvPicPr>
            <p:cNvPr id="50" name="Google Shape;50;p19"/>
            <p:cNvPicPr preferRelativeResize="0"/>
            <p:nvPr/>
          </p:nvPicPr>
          <p:blipFill rotWithShape="1">
            <a:blip r:embed="rId13">
              <a:alphaModFix/>
            </a:blip>
            <a:srcRect/>
            <a:stretch/>
          </p:blipFill>
          <p:spPr>
            <a:xfrm>
              <a:off x="9179152" y="5522870"/>
              <a:ext cx="457200" cy="476250"/>
            </a:xfrm>
            <a:prstGeom prst="rect">
              <a:avLst/>
            </a:prstGeom>
            <a:noFill/>
            <a:ln>
              <a:noFill/>
            </a:ln>
          </p:spPr>
        </p:pic>
      </p:grpSp>
    </p:spTree>
    <p:extLst>
      <p:ext uri="{BB962C8B-B14F-4D97-AF65-F5344CB8AC3E}">
        <p14:creationId xmlns:p14="http://schemas.microsoft.com/office/powerpoint/2010/main" val="195701372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4.xml"/><Relationship Id="rId1"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alpha val="48235"/>
          </a:srgbClr>
        </a:solidFill>
        <a:effectLst/>
      </p:bgPr>
    </p:bg>
    <p:spTree>
      <p:nvGrpSpPr>
        <p:cNvPr id="1" name="Shape 9"/>
        <p:cNvGrpSpPr/>
        <p:nvPr/>
      </p:nvGrpSpPr>
      <p:grpSpPr>
        <a:xfrm>
          <a:off x="0" y="0"/>
          <a:ext cx="0" cy="0"/>
          <a:chOff x="0" y="0"/>
          <a:chExt cx="0" cy="0"/>
        </a:xfrm>
      </p:grpSpPr>
      <p:sp>
        <p:nvSpPr>
          <p:cNvPr id="10" name="Google Shape;10;p10"/>
          <p:cNvSpPr txBox="1">
            <a:spLocks noGrp="1"/>
          </p:cNvSpPr>
          <p:nvPr>
            <p:ph type="title"/>
          </p:nvPr>
        </p:nvSpPr>
        <p:spPr>
          <a:xfrm>
            <a:off x="838200" y="365129"/>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1" name="Google Shape;11;p10"/>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Google Shape;12;p10"/>
          <p:cNvSpPr txBox="1">
            <a:spLocks noGrp="1"/>
          </p:cNvSpPr>
          <p:nvPr>
            <p:ph type="dt" idx="10"/>
          </p:nvPr>
        </p:nvSpPr>
        <p:spPr>
          <a:xfrm>
            <a:off x="838200" y="6356354"/>
            <a:ext cx="2743200"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98989"/>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10"/>
          <p:cNvSpPr txBox="1">
            <a:spLocks noGrp="1"/>
          </p:cNvSpPr>
          <p:nvPr>
            <p:ph type="ftr" idx="11"/>
          </p:nvPr>
        </p:nvSpPr>
        <p:spPr>
          <a:xfrm>
            <a:off x="4038600" y="6356354"/>
            <a:ext cx="4114800" cy="365125"/>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98989"/>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10"/>
          <p:cNvSpPr txBox="1">
            <a:spLocks noGrp="1"/>
          </p:cNvSpPr>
          <p:nvPr>
            <p:ph type="sldNum" idx="12"/>
          </p:nvPr>
        </p:nvSpPr>
        <p:spPr>
          <a:xfrm>
            <a:off x="8610600" y="6356354"/>
            <a:ext cx="274320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p15="http://schemas.microsoft.com/office/powerpoint/2012/main" xmlns:a="http://schemas.openxmlformats.org/drawingml/2006/main" xmlns:r="http://schemas.openxmlformats.org/officeDocument/2006/relationships" xmlns:p="http://schemas.openxmlformats.org/presentationml/2006/main">
  <p:cSld>
    <p:bg>
      <p:bgPr>
        <a:solidFill>
          <a:schemeClr val="lt2">
            <a:alpha val="0"/>
          </a:schemeClr>
        </a:solidFill>
        <a:effectLst/>
      </p:bgPr>
    </p:bg>
    <p:spTree>
      <p:nvGrpSpPr>
        <p:cNvPr id="1" name="Shape 51"/>
        <p:cNvGrpSpPr/>
        <p:nvPr/>
      </p:nvGrpSpPr>
      <p:grpSpPr>
        <a:xfrm>
          <a:off x="0" y="0"/>
          <a:ext cx="0" cy="0"/>
          <a:chOff x="0" y="0"/>
          <a:chExt cx="0" cy="0"/>
        </a:xfrm>
      </p:grpSpPr>
      <p:sp>
        <p:nvSpPr>
          <p:cNvPr id="52" name="Google Shape;52;p13"/>
          <p:cNvSpPr/>
          <p:nvPr/>
        </p:nvSpPr>
        <p:spPr>
          <a:xfrm>
            <a:off x="0" y="0"/>
            <a:ext cx="12192000" cy="797521"/>
          </a:xfrm>
          <a:prstGeom prst="rect">
            <a:avLst/>
          </a:prstGeom>
          <a:solidFill>
            <a:schemeClr val="accent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Open Sans"/>
              <a:ea typeface="Open Sans"/>
              <a:cs typeface="Open Sans"/>
              <a:sym typeface="Open Sans"/>
            </a:endParaRPr>
          </a:p>
        </p:txBody>
      </p:sp>
      <p:sp>
        <p:nvSpPr>
          <p:cNvPr id="53" name="Google Shape;53;p13"/>
          <p:cNvSpPr txBox="1">
            <a:spLocks noGrp="1"/>
          </p:cNvSpPr>
          <p:nvPr>
            <p:ph type="title"/>
          </p:nvPr>
        </p:nvSpPr>
        <p:spPr>
          <a:xfrm>
            <a:off x="97970" y="81642"/>
            <a:ext cx="11944351" cy="715879"/>
          </a:xfrm>
          <a:prstGeom prst="rect">
            <a:avLst/>
          </a:prstGeom>
          <a:noFill/>
          <a:ln>
            <a:noFill/>
          </a:ln>
        </p:spPr>
        <p:txBody>
          <a:bodyPr spcFirstLastPara="1" wrap="square" lIns="54000" tIns="54000" rIns="54000" bIns="54000" anchor="ctr" anchorCtr="0">
            <a:noAutofit/>
          </a:bodyPr>
          <a:lstStyle>
            <a:lvl1pPr marR="0" lvl="0" algn="l" rtl="0">
              <a:lnSpc>
                <a:spcPct val="90000"/>
              </a:lnSpc>
              <a:spcBef>
                <a:spcPts val="0"/>
              </a:spcBef>
              <a:spcAft>
                <a:spcPts val="0"/>
              </a:spcAft>
              <a:buClr>
                <a:schemeClr val="lt2"/>
              </a:buClr>
              <a:buSzPts val="3800"/>
              <a:buFont typeface="Calibri"/>
              <a:buNone/>
              <a:defRPr sz="3800" b="0" i="0" u="none" strike="noStrike" cap="none">
                <a:solidFill>
                  <a:schemeClr val="lt2"/>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sldLayoutIdLst>
    <p:sldLayoutId id="2147483653" r:id="rId1"/>
    <p:sldLayoutId id="2147483655" r:id="rId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hyperlink" Target="https://www.youtube.com/watch?v=tMBu5XZs-LA" TargetMode="External"/><Relationship Id="rId2" Type="http://schemas.openxmlformats.org/officeDocument/2006/relationships/notesSlide" Target="../notesSlides/notesSlide11.xml"/><Relationship Id="rId1" Type="http://schemas.openxmlformats.org/officeDocument/2006/relationships/slideLayout" Target="../slideLayouts/slideLayout3.xml"/><Relationship Id="rId4" Type="http://schemas.openxmlformats.org/officeDocument/2006/relationships/image" Target="../media/image20.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6.png"/><Relationship Id="rId7" Type="http://schemas.openxmlformats.org/officeDocument/2006/relationships/image" Target="../media/image10.png"/><Relationship Id="rId12" Type="http://schemas.openxmlformats.org/officeDocument/2006/relationships/image" Target="../media/image15.png"/><Relationship Id="rId2" Type="http://schemas.openxmlformats.org/officeDocument/2006/relationships/notesSlide" Target="../notesSlides/notesSlide19.xml"/><Relationship Id="rId1" Type="http://schemas.openxmlformats.org/officeDocument/2006/relationships/slideLayout" Target="../slideLayouts/slideLayout4.xml"/><Relationship Id="rId6" Type="http://schemas.openxmlformats.org/officeDocument/2006/relationships/image" Target="../media/image9.png"/><Relationship Id="rId11" Type="http://schemas.openxmlformats.org/officeDocument/2006/relationships/image" Target="../media/image14.png"/><Relationship Id="rId5" Type="http://schemas.openxmlformats.org/officeDocument/2006/relationships/image" Target="../media/image8.jpg"/><Relationship Id="rId10" Type="http://schemas.openxmlformats.org/officeDocument/2006/relationships/image" Target="../media/image13.png"/><Relationship Id="rId4" Type="http://schemas.openxmlformats.org/officeDocument/2006/relationships/image" Target="../media/image7.png"/><Relationship Id="rId9" Type="http://schemas.openxmlformats.org/officeDocument/2006/relationships/image" Target="../media/image12.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s://www.youtube.com/watch?v=tMBu5XZs-LA" TargetMode="External"/><Relationship Id="rId2" Type="http://schemas.openxmlformats.org/officeDocument/2006/relationships/hyperlink" Target="https://www.youtube.com/watch?v=euhtXUgBEts" TargetMode="Externa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hyperlink" Target="https://www.youtube.com/watch?v=euhtXUgBEts" TargetMode="External"/><Relationship Id="rId2" Type="http://schemas.openxmlformats.org/officeDocument/2006/relationships/notesSlide" Target="../notesSlides/notesSlide7.xml"/><Relationship Id="rId1" Type="http://schemas.openxmlformats.org/officeDocument/2006/relationships/slideLayout" Target="../slideLayouts/slideLayout3.xml"/><Relationship Id="rId4" Type="http://schemas.openxmlformats.org/officeDocument/2006/relationships/image" Target="../media/image17.png"/></Relationships>
</file>

<file path=ppt/slides/_rels/slide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64"/>
        <p:cNvGrpSpPr/>
        <p:nvPr/>
      </p:nvGrpSpPr>
      <p:grpSpPr>
        <a:xfrm>
          <a:off x="0" y="0"/>
          <a:ext cx="0" cy="0"/>
          <a:chOff x="0" y="0"/>
          <a:chExt cx="0" cy="0"/>
        </a:xfrm>
      </p:grpSpPr>
      <p:sp>
        <p:nvSpPr>
          <p:cNvPr id="65" name="Google Shape;65;p1"/>
          <p:cNvSpPr txBox="1">
            <a:spLocks noGrp="1"/>
          </p:cNvSpPr>
          <p:nvPr>
            <p:ph type="ctrTitle"/>
          </p:nvPr>
        </p:nvSpPr>
        <p:spPr>
          <a:xfrm>
            <a:off x="374726" y="2184268"/>
            <a:ext cx="6914821" cy="1334065"/>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800"/>
              </a:spcAft>
              <a:buSzPts val="2000"/>
              <a:buNone/>
            </a:pPr>
            <a:r>
              <a:rPr lang="en-US" sz="1800" b="1" i="0" u="none" strike="noStrike">
                <a:solidFill>
                  <a:srgbClr val="16C45B"/>
                </a:solidFill>
                <a:latin typeface="Calibri"/>
                <a:ea typeface="Calibri"/>
                <a:cs typeface="Calibri"/>
                <a:sym typeface="Calibri"/>
              </a:rPr>
              <a:t>WP3: Docententraining voor authentiek en genderinclusief informaticaonderwijs</a:t>
            </a:r>
            <a:br>
              <a:rPr lang="en-US" b="0" i="0" u="none" strike="noStrike">
                <a:solidFill>
                  <a:srgbClr val="000000"/>
                </a:solidFill>
              </a:rPr>
            </a:br>
            <a:endParaRPr/>
          </a:p>
        </p:txBody>
      </p:sp>
      <p:sp>
        <p:nvSpPr>
          <p:cNvPr id="66" name="Google Shape;66;p1"/>
          <p:cNvSpPr txBox="1">
            <a:spLocks noGrp="1"/>
          </p:cNvSpPr>
          <p:nvPr>
            <p:ph type="subTitle" idx="1"/>
          </p:nvPr>
        </p:nvSpPr>
        <p:spPr>
          <a:xfrm>
            <a:off x="401324" y="3651830"/>
            <a:ext cx="6893057" cy="129283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1600"/>
              <a:buNone/>
            </a:pPr>
            <a:r>
              <a:rPr lang="en-US"/>
              <a:t>TINKER training voor basis- en secundair onderwijs</a:t>
            </a:r>
            <a:endParaRPr/>
          </a:p>
        </p:txBody>
      </p:sp>
    </p:spTree>
  </p:cSld>
  <p:clrMapOvr>
    <a:masterClrMapping/>
  </p:clrMapOvr>
</p:sld>
</file>

<file path=ppt/slides/slide10.xml><?xml version="1.0" encoding="utf-8"?>
<p:sld xmlns:a16="http://schemas.microsoft.com/office/drawing/2014/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76B5F5C6-F399-9B42-60BC-B42AA8E36E97}"/>
              </a:ext>
            </a:extLst>
          </p:cNvPr>
          <p:cNvSpPr>
            <a:spLocks noGrp="1"/>
          </p:cNvSpPr>
          <p:nvPr>
            <p:ph type="title"/>
          </p:nvPr>
        </p:nvSpPr>
        <p:spPr/>
        <p:txBody>
          <a:bodyPr/>
          <a:lstStyle/>
          <a:p>
            <a:r>
              <a:rPr lang="en-US" dirty="0"/>
              <a:t> Stap voor stap</a:t>
            </a:r>
            <a:endParaRPr lang="el-GR" dirty="0"/>
          </a:p>
        </p:txBody>
      </p:sp>
      <p:sp>
        <p:nvSpPr>
          <p:cNvPr id="3" name="Θέση κειμένου 2">
            <a:extLst>
              <a:ext uri="{FF2B5EF4-FFF2-40B4-BE49-F238E27FC236}">
                <a16:creationId xmlns:a16="http://schemas.microsoft.com/office/drawing/2014/main" id="{23CE9ED8-A42D-945D-62A7-0B253AD68A05}"/>
              </a:ext>
            </a:extLst>
          </p:cNvPr>
          <p:cNvSpPr>
            <a:spLocks noGrp="1"/>
          </p:cNvSpPr>
          <p:nvPr>
            <p:ph type="body" idx="1"/>
          </p:nvPr>
        </p:nvSpPr>
        <p:spPr/>
        <p:txBody>
          <a:bodyPr/>
          <a:lstStyle/>
          <a:p>
            <a:endParaRPr lang="el-GR"/>
          </a:p>
        </p:txBody>
      </p:sp>
      <p:sp>
        <p:nvSpPr>
          <p:cNvPr id="4" name="Θέση κειμένου 3">
            <a:extLst>
              <a:ext uri="{FF2B5EF4-FFF2-40B4-BE49-F238E27FC236}">
                <a16:creationId xmlns:a16="http://schemas.microsoft.com/office/drawing/2014/main" id="{F74CB635-924E-A9A2-C717-624CFBCBFBFB}"/>
              </a:ext>
            </a:extLst>
          </p:cNvPr>
          <p:cNvSpPr>
            <a:spLocks noGrp="1"/>
          </p:cNvSpPr>
          <p:nvPr>
            <p:ph type="body" idx="2"/>
          </p:nvPr>
        </p:nvSpPr>
        <p:spPr/>
        <p:txBody>
          <a:bodyPr/>
          <a:lstStyle/>
          <a:p>
            <a:pPr>
              <a:lnSpc>
                <a:spcPct val="107000"/>
              </a:lnSpc>
              <a:spcAft>
                <a:spcPts val="800"/>
              </a:spcAft>
              <a:buNone/>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 Verdeel de inhoud: Splits het onderwerp op in 3-4 subonderwerpen (bijv. Authenticiteit, Inclusie, Curriculum).</a:t>
            </a:r>
            <a:endParaRPr lang="el-GR"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buNone/>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 . Expertgroepen: Leerkrachten beheersen één deelonderwerp.</a:t>
            </a:r>
            <a:endParaRPr lang="el-GR"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buNone/>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 . Gemengde groepen: Experts combineren om te synthetiseren.</a:t>
            </a:r>
            <a:endParaRPr lang="el-GR"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buNone/>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 . Delen en reflecteren: Presenteren aan de hele groep.</a:t>
            </a:r>
          </a:p>
          <a:p>
            <a:pPr>
              <a:lnSpc>
                <a:spcPct val="107000"/>
              </a:lnSpc>
              <a:spcAft>
                <a:spcPts val="800"/>
              </a:spcAft>
              <a:buNone/>
            </a:pPr>
            <a:endParaRPr lang="el-GR" sz="1800" kern="100" dirty="0">
              <a:effectLst/>
              <a:latin typeface="Calibri" panose="020F0502020204030204" pitchFamily="34" charset="0"/>
              <a:ea typeface="Calibri" panose="020F0502020204030204" pitchFamily="34" charset="0"/>
              <a:cs typeface="Times New Roman" panose="02020603050405020304" pitchFamily="18" charset="0"/>
            </a:endParaRPr>
          </a:p>
          <a:p>
            <a:endParaRPr lang="el-GR" dirty="0"/>
          </a:p>
        </p:txBody>
      </p:sp>
      <p:pic>
        <p:nvPicPr>
          <p:cNvPr id="8" name="Εικόνα 7" descr="Εικόνα που περιέχει κείμενο&#10;&#10;Το περιεχόμενο που δημιουργείται από τεχνολογία AI ενδέχεται να είναι εσφαλμένο.">
            <a:extLst>
              <a:ext uri="{FF2B5EF4-FFF2-40B4-BE49-F238E27FC236}">
                <a16:creationId xmlns:a16="http://schemas.microsoft.com/office/drawing/2014/main" id="{B3287250-0CF9-AF02-8C09-DD9B167795D4}"/>
              </a:ext>
            </a:extLst>
          </p:cNvPr>
          <p:cNvPicPr>
            <a:picLocks noChangeAspect="1"/>
          </p:cNvPicPr>
          <p:nvPr/>
        </p:nvPicPr>
        <p:blipFill>
          <a:blip r:embed="rId3"/>
          <a:stretch>
            <a:fillRect/>
          </a:stretch>
        </p:blipFill>
        <p:spPr>
          <a:xfrm>
            <a:off x="5505449" y="2133599"/>
            <a:ext cx="4981576" cy="4333875"/>
          </a:xfrm>
          <a:prstGeom prst="rect">
            <a:avLst/>
          </a:prstGeom>
        </p:spPr>
      </p:pic>
    </p:spTree>
    <p:extLst>
      <p:ext uri="{BB962C8B-B14F-4D97-AF65-F5344CB8AC3E}">
        <p14:creationId xmlns:p14="http://schemas.microsoft.com/office/powerpoint/2010/main" val="891638720"/>
      </p:ext>
    </p:extLst>
  </p:cSld>
  <p:clrMapOvr>
    <a:masterClrMapping/>
  </p:clrMapOvr>
</p:sld>
</file>

<file path=ppt/slides/slide11.xml><?xml version="1.0" encoding="utf-8"?>
<p:sld xmlns:a16="http://schemas.microsoft.com/office/drawing/2014/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91D19647-C071-4361-E346-30560B7D1599}"/>
              </a:ext>
            </a:extLst>
          </p:cNvPr>
          <p:cNvSpPr>
            <a:spLocks noGrp="1"/>
          </p:cNvSpPr>
          <p:nvPr>
            <p:ph type="title"/>
          </p:nvPr>
        </p:nvSpPr>
        <p:spPr/>
        <p:txBody>
          <a:bodyPr/>
          <a:lstStyle/>
          <a:p>
            <a:r>
              <a:rPr lang="en-US" dirty="0" err="1"/>
              <a:t>RoundRobin </a:t>
            </a:r>
            <a:r>
              <a:rPr lang="en-US" dirty="0"/>
              <a:t>brainstormen</a:t>
            </a:r>
            <a:endParaRPr lang="el-GR" dirty="0"/>
          </a:p>
        </p:txBody>
      </p:sp>
      <p:sp>
        <p:nvSpPr>
          <p:cNvPr id="3" name="Θέση κειμένου 2">
            <a:extLst>
              <a:ext uri="{FF2B5EF4-FFF2-40B4-BE49-F238E27FC236}">
                <a16:creationId xmlns:a16="http://schemas.microsoft.com/office/drawing/2014/main" id="{14ACE4F4-B5F5-8DA8-B024-E94BADF198CC}"/>
              </a:ext>
            </a:extLst>
          </p:cNvPr>
          <p:cNvSpPr>
            <a:spLocks noGrp="1"/>
          </p:cNvSpPr>
          <p:nvPr>
            <p:ph type="body" idx="1"/>
          </p:nvPr>
        </p:nvSpPr>
        <p:spPr/>
        <p:txBody>
          <a:bodyPr/>
          <a:lstStyle/>
          <a:p>
            <a:endParaRPr lang="el-GR"/>
          </a:p>
        </p:txBody>
      </p:sp>
      <p:sp>
        <p:nvSpPr>
          <p:cNvPr id="4" name="Θέση κειμένου 3">
            <a:extLst>
              <a:ext uri="{FF2B5EF4-FFF2-40B4-BE49-F238E27FC236}">
                <a16:creationId xmlns:a16="http://schemas.microsoft.com/office/drawing/2014/main" id="{F7DD6C41-C1C7-47D6-AB47-2869A40B15C3}"/>
              </a:ext>
            </a:extLst>
          </p:cNvPr>
          <p:cNvSpPr>
            <a:spLocks noGrp="1"/>
          </p:cNvSpPr>
          <p:nvPr>
            <p:ph type="body" idx="2"/>
          </p:nvPr>
        </p:nvSpPr>
        <p:spPr/>
        <p:txBody>
          <a:bodyPr/>
          <a:lstStyle/>
          <a:p>
            <a:r>
              <a:rPr lang="en-US" dirty="0">
                <a:hlinkClick r:id="rId3"/>
              </a:rPr>
              <a:t>https://www.youtube.com/watch?v=tMBu5XZs-LA</a:t>
            </a:r>
            <a:endParaRPr lang="en-US" dirty="0"/>
          </a:p>
          <a:p>
            <a:endParaRPr lang="en-US" dirty="0"/>
          </a:p>
          <a:p>
            <a:endParaRPr lang="el-GR" dirty="0"/>
          </a:p>
        </p:txBody>
      </p:sp>
      <p:pic>
        <p:nvPicPr>
          <p:cNvPr id="6" name="Εικόνα 5" descr="Εικόνα που περιέχει κείμενο, στιγμιότυπο οθόνης, διάγραμμα, γραμματοσειρά&#10;&#10;Το περιεχόμενο που δημιουργείται από τεχνολογία AI ενδέχεται να είναι εσφαλμένο.">
            <a:extLst>
              <a:ext uri="{FF2B5EF4-FFF2-40B4-BE49-F238E27FC236}">
                <a16:creationId xmlns:a16="http://schemas.microsoft.com/office/drawing/2014/main" id="{1BF63469-ED78-9AF0-98C0-A81F49CE1D58}"/>
              </a:ext>
            </a:extLst>
          </p:cNvPr>
          <p:cNvPicPr>
            <a:picLocks noChangeAspect="1"/>
          </p:cNvPicPr>
          <p:nvPr/>
        </p:nvPicPr>
        <p:blipFill>
          <a:blip r:embed="rId4"/>
          <a:stretch>
            <a:fillRect/>
          </a:stretch>
        </p:blipFill>
        <p:spPr>
          <a:xfrm>
            <a:off x="4953000" y="1895475"/>
            <a:ext cx="5715000" cy="4686300"/>
          </a:xfrm>
          <a:prstGeom prst="rect">
            <a:avLst/>
          </a:prstGeom>
        </p:spPr>
      </p:pic>
    </p:spTree>
    <p:extLst>
      <p:ext uri="{BB962C8B-B14F-4D97-AF65-F5344CB8AC3E}">
        <p14:creationId xmlns:p14="http://schemas.microsoft.com/office/powerpoint/2010/main" val="577117580"/>
      </p:ext>
    </p:extLst>
  </p:cSld>
  <p:clrMapOvr>
    <a:masterClrMapping/>
  </p:clrMapOvr>
</p:sld>
</file>

<file path=ppt/slides/slide12.xml><?xml version="1.0" encoding="utf-8"?>
<p:sld xmlns:a16="http://schemas.microsoft.com/office/drawing/2014/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0DA62287-3FB4-B5BE-0417-D1F3E2FF33E2}"/>
              </a:ext>
            </a:extLst>
          </p:cNvPr>
          <p:cNvSpPr>
            <a:spLocks noGrp="1"/>
          </p:cNvSpPr>
          <p:nvPr>
            <p:ph type="title"/>
          </p:nvPr>
        </p:nvSpPr>
        <p:spPr/>
        <p:txBody>
          <a:bodyPr/>
          <a:lstStyle/>
          <a:p>
            <a:r>
              <a:rPr lang="en-US" dirty="0"/>
              <a:t>Achtergrond &amp; Theoretische Grondslagen</a:t>
            </a:r>
            <a:endParaRPr lang="el-GR" dirty="0"/>
          </a:p>
        </p:txBody>
      </p:sp>
      <p:sp>
        <p:nvSpPr>
          <p:cNvPr id="3" name="Θέση κειμένου 2">
            <a:extLst>
              <a:ext uri="{FF2B5EF4-FFF2-40B4-BE49-F238E27FC236}">
                <a16:creationId xmlns:a16="http://schemas.microsoft.com/office/drawing/2014/main" id="{5570C7EE-009D-6FE9-2147-6031551A7097}"/>
              </a:ext>
            </a:extLst>
          </p:cNvPr>
          <p:cNvSpPr>
            <a:spLocks noGrp="1"/>
          </p:cNvSpPr>
          <p:nvPr>
            <p:ph type="body" idx="1"/>
          </p:nvPr>
        </p:nvSpPr>
        <p:spPr/>
        <p:txBody>
          <a:bodyPr/>
          <a:lstStyle/>
          <a:p>
            <a:endParaRPr lang="el-GR"/>
          </a:p>
        </p:txBody>
      </p:sp>
      <p:sp>
        <p:nvSpPr>
          <p:cNvPr id="4" name="Θέση κειμένου 3">
            <a:extLst>
              <a:ext uri="{FF2B5EF4-FFF2-40B4-BE49-F238E27FC236}">
                <a16:creationId xmlns:a16="http://schemas.microsoft.com/office/drawing/2014/main" id="{49707413-3830-C4CE-1540-AD09B14179FE}"/>
              </a:ext>
            </a:extLst>
          </p:cNvPr>
          <p:cNvSpPr>
            <a:spLocks noGrp="1"/>
          </p:cNvSpPr>
          <p:nvPr>
            <p:ph type="body" idx="2"/>
          </p:nvPr>
        </p:nvSpPr>
        <p:spPr/>
        <p:txBody>
          <a:bodyPr/>
          <a:lstStyle/>
          <a:p>
            <a:r>
              <a:rPr lang="en-US" dirty="0"/>
              <a:t>. Ontstaan uit brainstormtechnieken (Osborn, 1953).</a:t>
            </a:r>
          </a:p>
          <a:p>
            <a:r>
              <a:rPr lang="en-US" dirty="0"/>
              <a:t>. Gefundeerd in de rechtvaardigheidstheorie (Adams, 1965) - eerlijke verdeling van deelname.</a:t>
            </a:r>
          </a:p>
          <a:p>
            <a:r>
              <a:rPr lang="en-US" dirty="0"/>
              <a:t>. Verhoogt de ideeëndiversiteit aantoonbaar met 40% (Topping, 2009).</a:t>
            </a:r>
          </a:p>
          <a:p>
            <a:endParaRPr lang="el-GR" dirty="0"/>
          </a:p>
        </p:txBody>
      </p:sp>
    </p:spTree>
    <p:extLst>
      <p:ext uri="{BB962C8B-B14F-4D97-AF65-F5344CB8AC3E}">
        <p14:creationId xmlns:p14="http://schemas.microsoft.com/office/powerpoint/2010/main" val="4167530782"/>
      </p:ext>
    </p:extLst>
  </p:cSld>
  <p:clrMapOvr>
    <a:masterClrMapping/>
  </p:clrMapOvr>
</p:sld>
</file>

<file path=ppt/slides/slide13.xml><?xml version="1.0" encoding="utf-8"?>
<p:sld xmlns:a16="http://schemas.microsoft.com/office/drawing/2014/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ECA9444F-55AC-500E-D7BB-EDB456FCE97D}"/>
              </a:ext>
            </a:extLst>
          </p:cNvPr>
          <p:cNvSpPr>
            <a:spLocks noGrp="1"/>
          </p:cNvSpPr>
          <p:nvPr>
            <p:ph type="title"/>
          </p:nvPr>
        </p:nvSpPr>
        <p:spPr/>
        <p:txBody>
          <a:bodyPr/>
          <a:lstStyle/>
          <a:p>
            <a:r>
              <a:rPr lang="en-US" dirty="0"/>
              <a:t>Voordelen</a:t>
            </a:r>
            <a:endParaRPr lang="el-GR" dirty="0"/>
          </a:p>
        </p:txBody>
      </p:sp>
      <p:sp>
        <p:nvSpPr>
          <p:cNvPr id="3" name="Θέση κειμένου 2">
            <a:extLst>
              <a:ext uri="{FF2B5EF4-FFF2-40B4-BE49-F238E27FC236}">
                <a16:creationId xmlns:a16="http://schemas.microsoft.com/office/drawing/2014/main" id="{EEA6A709-190E-6FA5-2C93-8416A808A3A6}"/>
              </a:ext>
            </a:extLst>
          </p:cNvPr>
          <p:cNvSpPr>
            <a:spLocks noGrp="1"/>
          </p:cNvSpPr>
          <p:nvPr>
            <p:ph type="body" idx="1"/>
          </p:nvPr>
        </p:nvSpPr>
        <p:spPr/>
        <p:txBody>
          <a:bodyPr/>
          <a:lstStyle/>
          <a:p>
            <a:endParaRPr lang="el-GR"/>
          </a:p>
        </p:txBody>
      </p:sp>
      <p:sp>
        <p:nvSpPr>
          <p:cNvPr id="4" name="Θέση κειμένου 3">
            <a:extLst>
              <a:ext uri="{FF2B5EF4-FFF2-40B4-BE49-F238E27FC236}">
                <a16:creationId xmlns:a16="http://schemas.microsoft.com/office/drawing/2014/main" id="{43DD70D3-F94D-3B75-8B63-2C98E1B70FFB}"/>
              </a:ext>
            </a:extLst>
          </p:cNvPr>
          <p:cNvSpPr>
            <a:spLocks noGrp="1"/>
          </p:cNvSpPr>
          <p:nvPr>
            <p:ph type="body" idx="2"/>
          </p:nvPr>
        </p:nvSpPr>
        <p:spPr/>
        <p:txBody>
          <a:bodyPr/>
          <a:lstStyle/>
          <a:p>
            <a:r>
              <a:rPr lang="en-US" dirty="0"/>
              <a:t>. Gelijkheid: Garandeert deelname van iedereen .</a:t>
            </a:r>
          </a:p>
          <a:p>
            <a:r>
              <a:rPr lang="en-US" dirty="0"/>
              <a:t>. Ideeën Diversiteit: Benut collectieve intelligentie .</a:t>
            </a:r>
          </a:p>
          <a:p>
            <a:r>
              <a:rPr lang="en-US" dirty="0"/>
              <a:t>. Efficiëntie: Vermindert raakvlakken met andere onderwerpen.</a:t>
            </a:r>
          </a:p>
          <a:p>
            <a:endParaRPr lang="el-GR" dirty="0"/>
          </a:p>
        </p:txBody>
      </p:sp>
    </p:spTree>
    <p:extLst>
      <p:ext uri="{BB962C8B-B14F-4D97-AF65-F5344CB8AC3E}">
        <p14:creationId xmlns:p14="http://schemas.microsoft.com/office/powerpoint/2010/main" val="3541892177"/>
      </p:ext>
    </p:extLst>
  </p:cSld>
  <p:clrMapOvr>
    <a:masterClrMapping/>
  </p:clrMapOvr>
</p:sld>
</file>

<file path=ppt/slides/slide14.xml><?xml version="1.0" encoding="utf-8"?>
<p:sld xmlns:a16="http://schemas.microsoft.com/office/drawing/2014/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24A970EA-CAF5-473B-FFFF-D23B5438DA46}"/>
              </a:ext>
            </a:extLst>
          </p:cNvPr>
          <p:cNvSpPr>
            <a:spLocks noGrp="1"/>
          </p:cNvSpPr>
          <p:nvPr>
            <p:ph type="title"/>
          </p:nvPr>
        </p:nvSpPr>
        <p:spPr/>
        <p:txBody>
          <a:bodyPr/>
          <a:lstStyle/>
          <a:p>
            <a:r>
              <a:rPr lang="en-US" dirty="0"/>
              <a:t>Stap voor stap</a:t>
            </a:r>
            <a:endParaRPr lang="el-GR" dirty="0"/>
          </a:p>
        </p:txBody>
      </p:sp>
      <p:sp>
        <p:nvSpPr>
          <p:cNvPr id="3" name="Θέση κειμένου 2">
            <a:extLst>
              <a:ext uri="{FF2B5EF4-FFF2-40B4-BE49-F238E27FC236}">
                <a16:creationId xmlns:a16="http://schemas.microsoft.com/office/drawing/2014/main" id="{33D2E42B-7FCA-4871-8A0F-739800298DEA}"/>
              </a:ext>
            </a:extLst>
          </p:cNvPr>
          <p:cNvSpPr>
            <a:spLocks noGrp="1"/>
          </p:cNvSpPr>
          <p:nvPr>
            <p:ph type="body" idx="1"/>
          </p:nvPr>
        </p:nvSpPr>
        <p:spPr/>
        <p:txBody>
          <a:bodyPr/>
          <a:lstStyle/>
          <a:p>
            <a:endParaRPr lang="el-GR"/>
          </a:p>
        </p:txBody>
      </p:sp>
      <p:sp>
        <p:nvSpPr>
          <p:cNvPr id="4" name="Θέση κειμένου 3">
            <a:extLst>
              <a:ext uri="{FF2B5EF4-FFF2-40B4-BE49-F238E27FC236}">
                <a16:creationId xmlns:a16="http://schemas.microsoft.com/office/drawing/2014/main" id="{7B4992EF-49C8-A098-A650-88F2197508BF}"/>
              </a:ext>
            </a:extLst>
          </p:cNvPr>
          <p:cNvSpPr>
            <a:spLocks noGrp="1"/>
          </p:cNvSpPr>
          <p:nvPr>
            <p:ph type="body" idx="2"/>
          </p:nvPr>
        </p:nvSpPr>
        <p:spPr/>
        <p:txBody>
          <a:bodyPr/>
          <a:lstStyle/>
          <a:p>
            <a:r>
              <a:rPr lang="en-US" dirty="0"/>
              <a:t>. Stel een gerichte vraag: "Hoe kunnen we genderintegratie in deze les beoordelen?"</a:t>
            </a:r>
          </a:p>
          <a:p>
            <a:r>
              <a:rPr lang="en-US" dirty="0"/>
              <a:t>. Opeenvolgende rondes: Elke deelnemer draagt 1 idee per ronde aan.</a:t>
            </a:r>
          </a:p>
          <a:p>
            <a:r>
              <a:rPr lang="en-US" dirty="0"/>
              <a:t>.  Documenteer alle ideeën: Geen kritiek tijdens brainstormen.</a:t>
            </a:r>
          </a:p>
          <a:p>
            <a:r>
              <a:rPr lang="en-US" dirty="0"/>
              <a:t>. Synthetiseer de belangrijkste thema's: Groepeer gelijkaardige concepten.</a:t>
            </a:r>
          </a:p>
          <a:p>
            <a:endParaRPr lang="el-GR" dirty="0"/>
          </a:p>
        </p:txBody>
      </p:sp>
      <p:pic>
        <p:nvPicPr>
          <p:cNvPr id="6" name="Εικόνα 5" descr="Εικόνα που περιέχει κείμενο, στιγμιότυπο οθόνης, διάγραμμα, γραμματοσειρά&#10;&#10;Το περιεχόμενο που δημιουργείται από τεχνολογία AI ενδέχεται να είναι εσφαλμένο.">
            <a:extLst>
              <a:ext uri="{FF2B5EF4-FFF2-40B4-BE49-F238E27FC236}">
                <a16:creationId xmlns:a16="http://schemas.microsoft.com/office/drawing/2014/main" id="{ED647253-5DEC-8001-8B97-56D3D6A3F9B0}"/>
              </a:ext>
            </a:extLst>
          </p:cNvPr>
          <p:cNvPicPr>
            <a:picLocks noChangeAspect="1"/>
          </p:cNvPicPr>
          <p:nvPr/>
        </p:nvPicPr>
        <p:blipFill>
          <a:blip r:embed="rId3"/>
          <a:stretch>
            <a:fillRect/>
          </a:stretch>
        </p:blipFill>
        <p:spPr>
          <a:xfrm>
            <a:off x="6210300" y="2212522"/>
            <a:ext cx="5038725" cy="4563836"/>
          </a:xfrm>
          <a:prstGeom prst="rect">
            <a:avLst/>
          </a:prstGeom>
        </p:spPr>
      </p:pic>
    </p:spTree>
    <p:extLst>
      <p:ext uri="{BB962C8B-B14F-4D97-AF65-F5344CB8AC3E}">
        <p14:creationId xmlns:p14="http://schemas.microsoft.com/office/powerpoint/2010/main" val="4247318312"/>
      </p:ext>
    </p:extLst>
  </p:cSld>
  <p:clrMapOvr>
    <a:masterClrMapping/>
  </p:clrMapOvr>
</p:sld>
</file>

<file path=ppt/slides/slide15.xml><?xml version="1.0" encoding="utf-8"?>
<p:sld xmlns:a16="http://schemas.microsoft.com/office/drawing/2014/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B0008C6C-90A9-4A4B-625F-2A7D6FC4D308}"/>
              </a:ext>
            </a:extLst>
          </p:cNvPr>
          <p:cNvSpPr>
            <a:spLocks noGrp="1"/>
          </p:cNvSpPr>
          <p:nvPr>
            <p:ph type="title"/>
          </p:nvPr>
        </p:nvSpPr>
        <p:spPr/>
        <p:txBody>
          <a:bodyPr/>
          <a:lstStyle/>
          <a:p>
            <a:r>
              <a:rPr lang="en-US" dirty="0"/>
              <a:t>Uitdagingen &amp; oplossingen (Jigsaw)</a:t>
            </a:r>
            <a:endParaRPr lang="el-GR" dirty="0"/>
          </a:p>
        </p:txBody>
      </p:sp>
      <p:sp>
        <p:nvSpPr>
          <p:cNvPr id="3" name="Θέση κειμένου 2">
            <a:extLst>
              <a:ext uri="{FF2B5EF4-FFF2-40B4-BE49-F238E27FC236}">
                <a16:creationId xmlns:a16="http://schemas.microsoft.com/office/drawing/2014/main" id="{EAC0A372-546B-BAE1-DEC2-C2918C830F85}"/>
              </a:ext>
            </a:extLst>
          </p:cNvPr>
          <p:cNvSpPr>
            <a:spLocks noGrp="1"/>
          </p:cNvSpPr>
          <p:nvPr>
            <p:ph type="body" idx="1"/>
          </p:nvPr>
        </p:nvSpPr>
        <p:spPr/>
        <p:txBody>
          <a:bodyPr/>
          <a:lstStyle/>
          <a:p>
            <a:endParaRPr lang="el-GR"/>
          </a:p>
        </p:txBody>
      </p:sp>
      <p:sp>
        <p:nvSpPr>
          <p:cNvPr id="4" name="Θέση κειμένου 3">
            <a:extLst>
              <a:ext uri="{FF2B5EF4-FFF2-40B4-BE49-F238E27FC236}">
                <a16:creationId xmlns:a16="http://schemas.microsoft.com/office/drawing/2014/main" id="{136700DB-5DB3-5F39-696B-1811CCBA19D1}"/>
              </a:ext>
            </a:extLst>
          </p:cNvPr>
          <p:cNvSpPr>
            <a:spLocks noGrp="1"/>
          </p:cNvSpPr>
          <p:nvPr>
            <p:ph type="body" idx="2"/>
          </p:nvPr>
        </p:nvSpPr>
        <p:spPr/>
        <p:txBody>
          <a:bodyPr/>
          <a:lstStyle/>
          <a:p>
            <a:r>
              <a:rPr lang="en-US" dirty="0"/>
              <a:t>1. Uitdaging: Ongelijke deelname</a:t>
            </a:r>
          </a:p>
          <a:p>
            <a:r>
              <a:rPr lang="en-US" dirty="0"/>
              <a:t>Oplossing: Rollen toewijzen (bijv. tijdwaarnemer)</a:t>
            </a:r>
          </a:p>
          <a:p>
            <a:r>
              <a:rPr lang="en-US" dirty="0"/>
              <a:t>2. Uitdaging: Tijdoverschrijdingen</a:t>
            </a:r>
          </a:p>
          <a:p>
            <a:r>
              <a:rPr lang="en-US" dirty="0"/>
              <a:t>Oplossing: Gebruik zichtbare afteltimers</a:t>
            </a:r>
          </a:p>
          <a:p>
            <a:r>
              <a:rPr lang="en-US" dirty="0"/>
              <a:t>3. Uitdaging: Oppervlakkige synthese</a:t>
            </a:r>
          </a:p>
          <a:p>
            <a:r>
              <a:rPr lang="en-US" dirty="0"/>
              <a:t>Oplossing: Zorg voor sjablonen voor het samenvoegen van ideeën</a:t>
            </a:r>
          </a:p>
          <a:p>
            <a:endParaRPr lang="en-US" dirty="0"/>
          </a:p>
          <a:p>
            <a:endParaRPr lang="en-US" dirty="0"/>
          </a:p>
          <a:p>
            <a:endParaRPr lang="en-US" dirty="0"/>
          </a:p>
          <a:p>
            <a:endParaRPr lang="el-GR" dirty="0"/>
          </a:p>
        </p:txBody>
      </p:sp>
      <p:pic>
        <p:nvPicPr>
          <p:cNvPr id="6" name="Εικόνα 5" descr="Εικόνα που περιέχει κείμενο, στιγμιότυπο οθόνης&#10;&#10;Το περιεχόμενο που δημιουργείται από τεχνολογία AI ενδέχεται να είναι εσφαλμένο.">
            <a:extLst>
              <a:ext uri="{FF2B5EF4-FFF2-40B4-BE49-F238E27FC236}">
                <a16:creationId xmlns:a16="http://schemas.microsoft.com/office/drawing/2014/main" id="{1FC0FC8E-D105-B1A1-DF4F-442F1A7E7115}"/>
              </a:ext>
            </a:extLst>
          </p:cNvPr>
          <p:cNvPicPr>
            <a:picLocks noChangeAspect="1"/>
          </p:cNvPicPr>
          <p:nvPr/>
        </p:nvPicPr>
        <p:blipFill>
          <a:blip r:embed="rId3"/>
          <a:stretch>
            <a:fillRect/>
          </a:stretch>
        </p:blipFill>
        <p:spPr>
          <a:xfrm>
            <a:off x="5108121" y="1676400"/>
            <a:ext cx="6934200" cy="4114800"/>
          </a:xfrm>
          <a:prstGeom prst="rect">
            <a:avLst/>
          </a:prstGeom>
        </p:spPr>
      </p:pic>
    </p:spTree>
    <p:extLst>
      <p:ext uri="{BB962C8B-B14F-4D97-AF65-F5344CB8AC3E}">
        <p14:creationId xmlns:p14="http://schemas.microsoft.com/office/powerpoint/2010/main" val="1956463544"/>
      </p:ext>
    </p:extLst>
  </p:cSld>
  <p:clrMapOvr>
    <a:masterClrMapping/>
  </p:clrMapOvr>
</p:sld>
</file>

<file path=ppt/slides/slide16.xml><?xml version="1.0" encoding="utf-8"?>
<p:sld xmlns:a16="http://schemas.microsoft.com/office/drawing/2014/main" xmlns:p14="http://schemas.microsoft.com/office/powerpoint/2010/main"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61F817F-F008-FFC1-100C-AA3A2F2487E2}"/>
            </a:ext>
          </a:extLst>
        </p:cNvPr>
        <p:cNvGrpSpPr/>
        <p:nvPr/>
      </p:nvGrpSpPr>
      <p:grpSpPr>
        <a:xfrm>
          <a:off x="0" y="0"/>
          <a:ext cx="0" cy="0"/>
          <a:chOff x="0" y="0"/>
          <a:chExt cx="0" cy="0"/>
        </a:xfrm>
      </p:grpSpPr>
      <p:sp>
        <p:nvSpPr>
          <p:cNvPr id="2" name="Τίτλος 1">
            <a:extLst>
              <a:ext uri="{FF2B5EF4-FFF2-40B4-BE49-F238E27FC236}">
                <a16:creationId xmlns:a16="http://schemas.microsoft.com/office/drawing/2014/main" id="{B50BC5D5-9483-0DDC-A73B-971FE0D36966}"/>
              </a:ext>
            </a:extLst>
          </p:cNvPr>
          <p:cNvSpPr>
            <a:spLocks noGrp="1"/>
          </p:cNvSpPr>
          <p:nvPr>
            <p:ph type="title"/>
          </p:nvPr>
        </p:nvSpPr>
        <p:spPr/>
        <p:txBody>
          <a:bodyPr/>
          <a:lstStyle/>
          <a:p>
            <a:r>
              <a:rPr lang="en-US" dirty="0"/>
              <a:t>Uitdagingen &amp; oplossingen (</a:t>
            </a:r>
            <a:r>
              <a:rPr lang="en-US" dirty="0" err="1"/>
              <a:t>RoundRobin</a:t>
            </a:r>
            <a:r>
              <a:rPr lang="en-US" dirty="0"/>
              <a:t>)</a:t>
            </a:r>
            <a:endParaRPr lang="el-GR" dirty="0"/>
          </a:p>
        </p:txBody>
      </p:sp>
      <p:sp>
        <p:nvSpPr>
          <p:cNvPr id="3" name="Θέση κειμένου 2">
            <a:extLst>
              <a:ext uri="{FF2B5EF4-FFF2-40B4-BE49-F238E27FC236}">
                <a16:creationId xmlns:a16="http://schemas.microsoft.com/office/drawing/2014/main" id="{FB16C0F7-5CB4-8901-42DC-449FF29E6A3C}"/>
              </a:ext>
            </a:extLst>
          </p:cNvPr>
          <p:cNvSpPr>
            <a:spLocks noGrp="1"/>
          </p:cNvSpPr>
          <p:nvPr>
            <p:ph type="body" idx="1"/>
          </p:nvPr>
        </p:nvSpPr>
        <p:spPr/>
        <p:txBody>
          <a:bodyPr/>
          <a:lstStyle/>
          <a:p>
            <a:endParaRPr lang="el-GR"/>
          </a:p>
        </p:txBody>
      </p:sp>
      <p:sp>
        <p:nvSpPr>
          <p:cNvPr id="4" name="Θέση κειμένου 3">
            <a:extLst>
              <a:ext uri="{FF2B5EF4-FFF2-40B4-BE49-F238E27FC236}">
                <a16:creationId xmlns:a16="http://schemas.microsoft.com/office/drawing/2014/main" id="{3C0F7581-A769-517C-7A52-28FF5E74A2C6}"/>
              </a:ext>
            </a:extLst>
          </p:cNvPr>
          <p:cNvSpPr>
            <a:spLocks noGrp="1"/>
          </p:cNvSpPr>
          <p:nvPr>
            <p:ph type="body" idx="2"/>
          </p:nvPr>
        </p:nvSpPr>
        <p:spPr/>
        <p:txBody>
          <a:bodyPr/>
          <a:lstStyle/>
          <a:p>
            <a:r>
              <a:rPr lang="en-US" dirty="0"/>
              <a:t>1. Uitdaging: Repetitieve ideeën</a:t>
            </a:r>
          </a:p>
          <a:p>
            <a:r>
              <a:rPr lang="en-US" dirty="0"/>
              <a:t>Oplossing: Subthema's toewijzen (bijv. inhoud, taal)</a:t>
            </a:r>
          </a:p>
          <a:p>
            <a:r>
              <a:rPr lang="en-US" dirty="0"/>
              <a:t>2. Uitdaging: tijdsdruk</a:t>
            </a:r>
          </a:p>
          <a:p>
            <a:r>
              <a:rPr lang="en-US" dirty="0"/>
              <a:t>Oplossing: Gebruik een 1-idee-per-beurt limiet</a:t>
            </a:r>
          </a:p>
          <a:p>
            <a:r>
              <a:rPr lang="en-US" dirty="0"/>
              <a:t>3. Uitdaging: Dominante persoonlijkheden</a:t>
            </a:r>
          </a:p>
          <a:p>
            <a:r>
              <a:rPr lang="en-US" dirty="0"/>
              <a:t>Oplossing: Willekeurige sprekersvolgorde</a:t>
            </a:r>
          </a:p>
          <a:p>
            <a:endParaRPr lang="en-US" dirty="0"/>
          </a:p>
          <a:p>
            <a:endParaRPr lang="en-US" dirty="0"/>
          </a:p>
          <a:p>
            <a:endParaRPr lang="el-GR" dirty="0"/>
          </a:p>
        </p:txBody>
      </p:sp>
      <p:pic>
        <p:nvPicPr>
          <p:cNvPr id="6" name="Εικόνα 5" descr="Εικόνα που περιέχει κείμενο, στιγμιότυπο οθόνης&#10;&#10;Το περιεχόμενο που δημιουργείται από τεχνολογία AI ενδέχεται να είναι εσφαλμένο.">
            <a:extLst>
              <a:ext uri="{FF2B5EF4-FFF2-40B4-BE49-F238E27FC236}">
                <a16:creationId xmlns:a16="http://schemas.microsoft.com/office/drawing/2014/main" id="{11D860B9-5BBF-BC82-157F-45CF54DD540A}"/>
              </a:ext>
            </a:extLst>
          </p:cNvPr>
          <p:cNvPicPr>
            <a:picLocks noChangeAspect="1"/>
          </p:cNvPicPr>
          <p:nvPr/>
        </p:nvPicPr>
        <p:blipFill>
          <a:blip r:embed="rId3"/>
          <a:stretch>
            <a:fillRect/>
          </a:stretch>
        </p:blipFill>
        <p:spPr>
          <a:xfrm>
            <a:off x="5498646" y="1612723"/>
            <a:ext cx="6419850" cy="4989101"/>
          </a:xfrm>
          <a:prstGeom prst="rect">
            <a:avLst/>
          </a:prstGeom>
        </p:spPr>
      </p:pic>
    </p:spTree>
    <p:extLst>
      <p:ext uri="{BB962C8B-B14F-4D97-AF65-F5344CB8AC3E}">
        <p14:creationId xmlns:p14="http://schemas.microsoft.com/office/powerpoint/2010/main" val="2915513147"/>
      </p:ext>
    </p:extLst>
  </p:cSld>
  <p:clrMapOvr>
    <a:masterClrMapping/>
  </p:clrMapOvr>
</p:sld>
</file>

<file path=ppt/slides/slide17.xml><?xml version="1.0" encoding="utf-8"?>
<p:sld xmlns:a16="http://schemas.microsoft.com/office/drawing/2014/main" xmlns:p14="http://schemas.microsoft.com/office/powerpoint/2010/main" xmlns:a="http://schemas.openxmlformats.org/drawingml/2006/main" xmlns:r="http://schemas.openxmlformats.org/officeDocument/2006/relationships" xmlns:p="http://schemas.openxmlformats.org/presentationml/2006/main">
  <p:cSld>
    <p:spTree>
      <p:nvGrpSpPr>
        <p:cNvPr id="1" name="Shape 88">
          <a:extLst>
            <a:ext uri="{FF2B5EF4-FFF2-40B4-BE49-F238E27FC236}">
              <a16:creationId xmlns:a16="http://schemas.microsoft.com/office/drawing/2014/main" id="{9DA60E81-FBD0-A653-E72E-A7E7A59CC7BB}"/>
            </a:ext>
          </a:extLst>
        </p:cNvPr>
        <p:cNvGrpSpPr/>
        <p:nvPr/>
      </p:nvGrpSpPr>
      <p:grpSpPr>
        <a:xfrm>
          <a:off x="0" y="0"/>
          <a:ext cx="0" cy="0"/>
          <a:chOff x="0" y="0"/>
          <a:chExt cx="0" cy="0"/>
        </a:xfrm>
      </p:grpSpPr>
      <p:sp>
        <p:nvSpPr>
          <p:cNvPr id="90" name="Google Shape;90;p25">
            <a:extLst>
              <a:ext uri="{FF2B5EF4-FFF2-40B4-BE49-F238E27FC236}">
                <a16:creationId xmlns:a16="http://schemas.microsoft.com/office/drawing/2014/main" id="{3774B9A5-4781-5F43-1BC9-6A5EF8C8328A}"/>
              </a:ext>
            </a:extLst>
          </p:cNvPr>
          <p:cNvSpPr txBox="1"/>
          <p:nvPr/>
        </p:nvSpPr>
        <p:spPr>
          <a:xfrm>
            <a:off x="271525" y="1153551"/>
            <a:ext cx="9477386" cy="5373858"/>
          </a:xfrm>
          <a:prstGeom prst="rect">
            <a:avLst/>
          </a:prstGeom>
          <a:noFill/>
          <a:ln>
            <a:noFill/>
          </a:ln>
        </p:spPr>
        <p:txBody>
          <a:bodyPr spcFirstLastPara="1" wrap="square" lIns="91425" tIns="91425" rIns="91425" bIns="91425" anchor="t" anchorCtr="0">
            <a:noAutofit/>
          </a:bodyPr>
          <a:lstStyle/>
          <a:p>
            <a:pPr>
              <a:lnSpc>
                <a:spcPct val="107000"/>
              </a:lnSpc>
              <a:spcAft>
                <a:spcPts val="800"/>
              </a:spcAft>
              <a:buNone/>
            </a:pPr>
            <a:r>
              <a:rPr lang="en-US" sz="1800" dirty="0">
                <a:solidFill>
                  <a:srgbClr val="000000"/>
                </a:solidFill>
                <a:effectLst/>
                <a:latin typeface="Calibri" panose="020F0502020204030204" pitchFamily="34" charset="0"/>
                <a:ea typeface="Calibri" panose="020F0502020204030204" pitchFamily="34" charset="0"/>
              </a:rPr>
              <a:t>Vat de belangrijkste punten samen:</a:t>
            </a:r>
          </a:p>
          <a:p>
            <a:pPr>
              <a:lnSpc>
                <a:spcPct val="107000"/>
              </a:lnSpc>
              <a:spcAft>
                <a:spcPts val="800"/>
              </a:spcAft>
              <a:buNone/>
            </a:pPr>
            <a:r>
              <a:rPr lang="en-US" sz="1800" dirty="0">
                <a:solidFill>
                  <a:srgbClr val="000000"/>
                </a:solidFill>
                <a:effectLst/>
                <a:latin typeface="Calibri" panose="020F0502020204030204" pitchFamily="34" charset="0"/>
                <a:ea typeface="Calibri" panose="020F0502020204030204" pitchFamily="34" charset="0"/>
              </a:rPr>
              <a:t>. </a:t>
            </a:r>
            <a:r>
              <a:rPr lang="en-US" sz="1800" dirty="0">
                <a:latin typeface="Calibri" panose="020F0502020204030204" pitchFamily="34" charset="0"/>
                <a:ea typeface="Calibri" panose="020F0502020204030204" pitchFamily="34" charset="0"/>
              </a:rPr>
              <a:t>Het gebruik van samenwerkingsstrategieën verbetert het delen van expertise, bevordert gelijkheid en </a:t>
            </a:r>
          </a:p>
          <a:p>
            <a:pPr>
              <a:lnSpc>
                <a:spcPct val="107000"/>
              </a:lnSpc>
              <a:spcAft>
                <a:spcPts val="800"/>
              </a:spcAft>
              <a:buNone/>
            </a:pPr>
            <a:r>
              <a:rPr lang="en-US" sz="1800" dirty="0">
                <a:latin typeface="Calibri" panose="020F0502020204030204" pitchFamily="34" charset="0"/>
                <a:ea typeface="Calibri" panose="020F0502020204030204" pitchFamily="34" charset="0"/>
              </a:rPr>
              <a:t>verbetert de kwaliteitscontrole.</a:t>
            </a:r>
          </a:p>
          <a:p>
            <a:pPr>
              <a:lnSpc>
                <a:spcPct val="107000"/>
              </a:lnSpc>
              <a:spcAft>
                <a:spcPts val="800"/>
              </a:spcAft>
              <a:buNone/>
            </a:pPr>
            <a:r>
              <a:rPr lang="en-US" sz="1800" dirty="0">
                <a:latin typeface="Calibri" panose="020F0502020204030204" pitchFamily="34" charset="0"/>
                <a:ea typeface="Calibri" panose="020F0502020204030204" pitchFamily="34" charset="0"/>
              </a:rPr>
              <a:t>. </a:t>
            </a:r>
            <a:r>
              <a:rPr lang="en-US" sz="1800" dirty="0">
                <a:latin typeface="Calibri" panose="020F0502020204030204" pitchFamily="34" charset="0"/>
                <a:ea typeface="Calibri" panose="020F0502020204030204" pitchFamily="34" charset="0"/>
              </a:rPr>
              <a:t>De Jigsaw-methode is sterk afhankelijk van het goed samenvoegen van de ideeën van de groepen, terwijl de </a:t>
            </a:r>
            <a:r>
              <a:rPr lang="en-US" sz="1800" dirty="0" err="1">
                <a:latin typeface="Calibri" panose="020F0502020204030204" pitchFamily="34" charset="0"/>
                <a:ea typeface="Calibri" panose="020F0502020204030204" pitchFamily="34" charset="0"/>
              </a:rPr>
              <a:t>RoundRobin </a:t>
            </a:r>
            <a:r>
              <a:rPr lang="en-US" sz="1800" dirty="0">
                <a:latin typeface="Calibri" panose="020F0502020204030204" pitchFamily="34" charset="0"/>
                <a:ea typeface="Calibri" panose="020F0502020204030204" pitchFamily="34" charset="0"/>
              </a:rPr>
              <a:t>Brainstorming steunt op positieve roterende feedback.</a:t>
            </a:r>
          </a:p>
          <a:p>
            <a:pPr>
              <a:lnSpc>
                <a:spcPct val="107000"/>
              </a:lnSpc>
              <a:spcAft>
                <a:spcPts val="800"/>
              </a:spcAft>
              <a:buNone/>
            </a:pPr>
            <a:endParaRPr lang="en-US" sz="1800" dirty="0">
              <a:solidFill>
                <a:srgbClr val="000000"/>
              </a:solidFill>
              <a:effectLst/>
              <a:latin typeface="Calibri" panose="020F0502020204030204" pitchFamily="34" charset="0"/>
              <a:ea typeface="Calibri" panose="020F0502020204030204" pitchFamily="34" charset="0"/>
            </a:endParaRPr>
          </a:p>
          <a:p>
            <a:pPr>
              <a:lnSpc>
                <a:spcPct val="107000"/>
              </a:lnSpc>
              <a:spcAft>
                <a:spcPts val="800"/>
              </a:spcAft>
              <a:buNone/>
            </a:pPr>
            <a:endParaRPr lang="el-GR" sz="1100" b="1" dirty="0">
              <a:solidFill>
                <a:srgbClr val="000000"/>
              </a:solidFill>
              <a:effectLst/>
              <a:latin typeface="Calibri" panose="020F0502020204030204" pitchFamily="34" charset="0"/>
              <a:ea typeface="Calibri" panose="020F0502020204030204" pitchFamily="34" charset="0"/>
            </a:endParaRPr>
          </a:p>
        </p:txBody>
      </p:sp>
      <p:sp>
        <p:nvSpPr>
          <p:cNvPr id="92" name="Google Shape;92;p25">
            <a:extLst>
              <a:ext uri="{FF2B5EF4-FFF2-40B4-BE49-F238E27FC236}">
                <a16:creationId xmlns:a16="http://schemas.microsoft.com/office/drawing/2014/main" id="{8EB82DAB-ECD1-0DAB-6083-418B3EEE5CEF}"/>
              </a:ext>
            </a:extLst>
          </p:cNvPr>
          <p:cNvSpPr txBox="1">
            <a:spLocks noGrp="1"/>
          </p:cNvSpPr>
          <p:nvPr>
            <p:ph type="title"/>
          </p:nvPr>
        </p:nvSpPr>
        <p:spPr>
          <a:xfrm>
            <a:off x="97970" y="81642"/>
            <a:ext cx="11944500" cy="715800"/>
          </a:xfrm>
          <a:prstGeom prst="rect">
            <a:avLst/>
          </a:prstGeom>
          <a:noFill/>
          <a:ln>
            <a:noFill/>
          </a:ln>
        </p:spPr>
        <p:txBody>
          <a:bodyPr spcFirstLastPara="1" wrap="square" lIns="91425" tIns="54000" rIns="54000" bIns="54000" anchor="ctr" anchorCtr="0">
            <a:noAutofit/>
          </a:bodyPr>
          <a:lstStyle/>
          <a:p>
            <a:pPr marL="0" lvl="0" indent="0" algn="l" rtl="0">
              <a:lnSpc>
                <a:spcPct val="90000"/>
              </a:lnSpc>
              <a:spcBef>
                <a:spcPts val="0"/>
              </a:spcBef>
              <a:spcAft>
                <a:spcPts val="0"/>
              </a:spcAft>
              <a:buClr>
                <a:schemeClr val="accent4"/>
              </a:buClr>
              <a:buSzPts val="1800"/>
              <a:buNone/>
            </a:pPr>
            <a:r>
              <a:rPr lang="en-US" sz="2800" b="1" dirty="0">
                <a:solidFill>
                  <a:srgbClr val="FFFFFF"/>
                </a:solidFill>
              </a:rPr>
              <a:t>Reflectie en conclusie</a:t>
            </a:r>
            <a:endParaRPr sz="2800" b="1" dirty="0">
              <a:solidFill>
                <a:srgbClr val="FFFFFF"/>
              </a:solidFill>
            </a:endParaRPr>
          </a:p>
        </p:txBody>
      </p:sp>
    </p:spTree>
    <p:extLst>
      <p:ext uri="{BB962C8B-B14F-4D97-AF65-F5344CB8AC3E}">
        <p14:creationId xmlns:p14="http://schemas.microsoft.com/office/powerpoint/2010/main" val="3736014118"/>
      </p:ext>
    </p:extLst>
  </p:cSld>
  <p:clrMapOvr>
    <a:masterClrMapping/>
  </p:clrMapOvr>
</p:sld>
</file>

<file path=ppt/slides/slide18.xml><?xml version="1.0" encoding="utf-8"?>
<p:sld xmlns:a16="http://schemas.microsoft.com/office/drawing/2014/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C2BBA717-BA33-C72E-51CE-B0297B7CB430}"/>
              </a:ext>
            </a:extLst>
          </p:cNvPr>
          <p:cNvSpPr>
            <a:spLocks noGrp="1"/>
          </p:cNvSpPr>
          <p:nvPr>
            <p:ph type="title"/>
          </p:nvPr>
        </p:nvSpPr>
        <p:spPr/>
        <p:txBody>
          <a:bodyPr/>
          <a:lstStyle/>
          <a:p>
            <a:r>
              <a:rPr lang="en-US" dirty="0"/>
              <a:t>Huiswerk</a:t>
            </a:r>
            <a:endParaRPr lang="el-GR" dirty="0"/>
          </a:p>
        </p:txBody>
      </p:sp>
      <p:sp>
        <p:nvSpPr>
          <p:cNvPr id="3" name="Θέση κειμένου 2">
            <a:extLst>
              <a:ext uri="{FF2B5EF4-FFF2-40B4-BE49-F238E27FC236}">
                <a16:creationId xmlns:a16="http://schemas.microsoft.com/office/drawing/2014/main" id="{E6B5BFAB-C58B-8F5A-5C0D-B5CBA68230F2}"/>
              </a:ext>
            </a:extLst>
          </p:cNvPr>
          <p:cNvSpPr>
            <a:spLocks noGrp="1"/>
          </p:cNvSpPr>
          <p:nvPr>
            <p:ph type="body" idx="1"/>
          </p:nvPr>
        </p:nvSpPr>
        <p:spPr/>
        <p:txBody>
          <a:bodyPr/>
          <a:lstStyle/>
          <a:p>
            <a:endParaRPr lang="el-GR"/>
          </a:p>
        </p:txBody>
      </p:sp>
      <p:sp>
        <p:nvSpPr>
          <p:cNvPr id="4" name="Θέση κειμένου 3">
            <a:extLst>
              <a:ext uri="{FF2B5EF4-FFF2-40B4-BE49-F238E27FC236}">
                <a16:creationId xmlns:a16="http://schemas.microsoft.com/office/drawing/2014/main" id="{E3070A5E-2F19-747A-625B-868A21CD3A00}"/>
              </a:ext>
            </a:extLst>
          </p:cNvPr>
          <p:cNvSpPr>
            <a:spLocks noGrp="1"/>
          </p:cNvSpPr>
          <p:nvPr>
            <p:ph type="body" idx="2"/>
          </p:nvPr>
        </p:nvSpPr>
        <p:spPr/>
        <p:txBody>
          <a:bodyPr/>
          <a:lstStyle/>
          <a:p>
            <a:r>
              <a:rPr lang="en-US" dirty="0"/>
              <a:t>Gebruik de Jigsaw- of de </a:t>
            </a:r>
            <a:r>
              <a:rPr lang="en-US" dirty="0"/>
              <a:t>RoundRobin-methode om samen een leerscenario te ontwerpen over algoritmen in sociale media, waarbij authenticiteit en genderintegratie gewaarborgd worden.</a:t>
            </a:r>
            <a:endParaRPr lang="el-GR" dirty="0"/>
          </a:p>
        </p:txBody>
      </p:sp>
    </p:spTree>
    <p:extLst>
      <p:ext uri="{BB962C8B-B14F-4D97-AF65-F5344CB8AC3E}">
        <p14:creationId xmlns:p14="http://schemas.microsoft.com/office/powerpoint/2010/main" val="2816553995"/>
      </p:ext>
    </p:extLst>
  </p:cSld>
  <p:clrMapOvr>
    <a:masterClrMapping/>
  </p:clrMapOvr>
</p:sld>
</file>

<file path=ppt/slides/slide19.xml><?xml version="1.0" encoding="utf-8"?>
<p:sld xmlns:a16="http://schemas.microsoft.com/office/drawing/2014/main" xmlns:a="http://schemas.openxmlformats.org/drawingml/2006/main" xmlns:r="http://schemas.openxmlformats.org/officeDocument/2006/relationships" xmlns:p="http://schemas.openxmlformats.org/presentationml/2006/main">
  <p:cSld>
    <p:spTree>
      <p:nvGrpSpPr>
        <p:cNvPr id="1" name="Shape 249"/>
        <p:cNvGrpSpPr/>
        <p:nvPr/>
      </p:nvGrpSpPr>
      <p:grpSpPr>
        <a:xfrm>
          <a:off x="0" y="0"/>
          <a:ext cx="0" cy="0"/>
          <a:chOff x="0" y="0"/>
          <a:chExt cx="0" cy="0"/>
        </a:xfrm>
      </p:grpSpPr>
      <p:sp>
        <p:nvSpPr>
          <p:cNvPr id="250" name="Google Shape;250;p8"/>
          <p:cNvSpPr txBox="1">
            <a:spLocks noGrp="1"/>
          </p:cNvSpPr>
          <p:nvPr>
            <p:ph type="ctrTitle"/>
          </p:nvPr>
        </p:nvSpPr>
        <p:spPr>
          <a:xfrm>
            <a:off x="-1626723" y="73296"/>
            <a:ext cx="7832271" cy="1043366"/>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chemeClr val="accent1"/>
              </a:buClr>
              <a:buSzPts val="2000"/>
              <a:buFont typeface="Calibri"/>
              <a:buNone/>
            </a:pPr>
            <a:r>
              <a:rPr lang="en-US" dirty="0">
                <a:solidFill>
                  <a:schemeClr val="bg1"/>
                </a:solidFill>
              </a:rPr>
              <a:t>Als je hulp nodig hebt, kun je ons schrijven:</a:t>
            </a:r>
            <a:br>
              <a:rPr lang="en-US" dirty="0"/>
            </a:br>
            <a:endParaRPr dirty="0"/>
          </a:p>
        </p:txBody>
      </p:sp>
      <p:grpSp>
        <p:nvGrpSpPr>
          <p:cNvPr id="251" name="Google Shape;251;p8"/>
          <p:cNvGrpSpPr/>
          <p:nvPr/>
        </p:nvGrpSpPr>
        <p:grpSpPr>
          <a:xfrm>
            <a:off x="2179865" y="4729766"/>
            <a:ext cx="7832271" cy="1110328"/>
            <a:chOff x="2179603" y="4888792"/>
            <a:chExt cx="7798545" cy="1110328"/>
          </a:xfrm>
        </p:grpSpPr>
        <p:pic>
          <p:nvPicPr>
            <p:cNvPr id="252" name="Google Shape;252;p8"/>
            <p:cNvPicPr preferRelativeResize="0"/>
            <p:nvPr/>
          </p:nvPicPr>
          <p:blipFill rotWithShape="1">
            <a:blip r:embed="rId3">
              <a:alphaModFix/>
            </a:blip>
            <a:srcRect/>
            <a:stretch/>
          </p:blipFill>
          <p:spPr>
            <a:xfrm>
              <a:off x="2179603" y="4888792"/>
              <a:ext cx="1468783" cy="526545"/>
            </a:xfrm>
            <a:prstGeom prst="rect">
              <a:avLst/>
            </a:prstGeom>
            <a:noFill/>
            <a:ln>
              <a:noFill/>
            </a:ln>
          </p:spPr>
        </p:pic>
        <p:pic>
          <p:nvPicPr>
            <p:cNvPr id="253" name="Google Shape;253;p8"/>
            <p:cNvPicPr preferRelativeResize="0"/>
            <p:nvPr/>
          </p:nvPicPr>
          <p:blipFill rotWithShape="1">
            <a:blip r:embed="rId4">
              <a:alphaModFix/>
            </a:blip>
            <a:srcRect l="9996" t="21988" r="6842" b="5544"/>
            <a:stretch/>
          </p:blipFill>
          <p:spPr>
            <a:xfrm>
              <a:off x="3796545" y="4949617"/>
              <a:ext cx="1406759" cy="526545"/>
            </a:xfrm>
            <a:prstGeom prst="rect">
              <a:avLst/>
            </a:prstGeom>
            <a:noFill/>
            <a:ln>
              <a:noFill/>
            </a:ln>
          </p:spPr>
        </p:pic>
        <p:pic>
          <p:nvPicPr>
            <p:cNvPr id="254" name="Google Shape;254;p8"/>
            <p:cNvPicPr preferRelativeResize="0"/>
            <p:nvPr/>
          </p:nvPicPr>
          <p:blipFill rotWithShape="1">
            <a:blip r:embed="rId5">
              <a:alphaModFix/>
            </a:blip>
            <a:srcRect/>
            <a:stretch/>
          </p:blipFill>
          <p:spPr>
            <a:xfrm>
              <a:off x="5134273" y="4888792"/>
              <a:ext cx="1053678" cy="602102"/>
            </a:xfrm>
            <a:prstGeom prst="rect">
              <a:avLst/>
            </a:prstGeom>
            <a:noFill/>
            <a:ln>
              <a:noFill/>
            </a:ln>
          </p:spPr>
        </p:pic>
        <p:pic>
          <p:nvPicPr>
            <p:cNvPr id="255" name="Google Shape;255;p8"/>
            <p:cNvPicPr preferRelativeResize="0"/>
            <p:nvPr/>
          </p:nvPicPr>
          <p:blipFill rotWithShape="1">
            <a:blip r:embed="rId6">
              <a:alphaModFix/>
            </a:blip>
            <a:srcRect/>
            <a:stretch/>
          </p:blipFill>
          <p:spPr>
            <a:xfrm>
              <a:off x="6187951" y="4960895"/>
              <a:ext cx="1500530" cy="545647"/>
            </a:xfrm>
            <a:prstGeom prst="rect">
              <a:avLst/>
            </a:prstGeom>
            <a:noFill/>
            <a:ln>
              <a:noFill/>
            </a:ln>
          </p:spPr>
        </p:pic>
        <p:pic>
          <p:nvPicPr>
            <p:cNvPr id="256" name="Google Shape;256;p8"/>
            <p:cNvPicPr preferRelativeResize="0"/>
            <p:nvPr/>
          </p:nvPicPr>
          <p:blipFill rotWithShape="1">
            <a:blip r:embed="rId7">
              <a:alphaModFix/>
            </a:blip>
            <a:srcRect l="6519" t="2905" r="6458"/>
            <a:stretch/>
          </p:blipFill>
          <p:spPr>
            <a:xfrm>
              <a:off x="7781600" y="4945247"/>
              <a:ext cx="2196548" cy="545647"/>
            </a:xfrm>
            <a:prstGeom prst="rect">
              <a:avLst/>
            </a:prstGeom>
            <a:noFill/>
            <a:ln>
              <a:noFill/>
            </a:ln>
          </p:spPr>
        </p:pic>
        <p:pic>
          <p:nvPicPr>
            <p:cNvPr id="257" name="Google Shape;257;p8"/>
            <p:cNvPicPr preferRelativeResize="0"/>
            <p:nvPr/>
          </p:nvPicPr>
          <p:blipFill rotWithShape="1">
            <a:blip r:embed="rId8">
              <a:alphaModFix/>
            </a:blip>
            <a:srcRect/>
            <a:stretch/>
          </p:blipFill>
          <p:spPr>
            <a:xfrm>
              <a:off x="2288672" y="5654827"/>
              <a:ext cx="1679028" cy="342900"/>
            </a:xfrm>
            <a:prstGeom prst="rect">
              <a:avLst/>
            </a:prstGeom>
            <a:noFill/>
            <a:ln>
              <a:noFill/>
            </a:ln>
          </p:spPr>
        </p:pic>
        <p:pic>
          <p:nvPicPr>
            <p:cNvPr id="258" name="Google Shape;258;p8"/>
            <p:cNvPicPr preferRelativeResize="0"/>
            <p:nvPr/>
          </p:nvPicPr>
          <p:blipFill rotWithShape="1">
            <a:blip r:embed="rId9">
              <a:alphaModFix/>
            </a:blip>
            <a:srcRect/>
            <a:stretch/>
          </p:blipFill>
          <p:spPr>
            <a:xfrm>
              <a:off x="4247100" y="5578646"/>
              <a:ext cx="2083568" cy="414346"/>
            </a:xfrm>
            <a:prstGeom prst="rect">
              <a:avLst/>
            </a:prstGeom>
            <a:noFill/>
            <a:ln>
              <a:noFill/>
            </a:ln>
          </p:spPr>
        </p:pic>
        <p:pic>
          <p:nvPicPr>
            <p:cNvPr id="259" name="Google Shape;259;p8"/>
            <p:cNvPicPr preferRelativeResize="0"/>
            <p:nvPr/>
          </p:nvPicPr>
          <p:blipFill rotWithShape="1">
            <a:blip r:embed="rId10">
              <a:alphaModFix/>
            </a:blip>
            <a:srcRect/>
            <a:stretch/>
          </p:blipFill>
          <p:spPr>
            <a:xfrm>
              <a:off x="6500192" y="5578645"/>
              <a:ext cx="1357332" cy="414344"/>
            </a:xfrm>
            <a:prstGeom prst="rect">
              <a:avLst/>
            </a:prstGeom>
            <a:noFill/>
            <a:ln>
              <a:noFill/>
            </a:ln>
          </p:spPr>
        </p:pic>
        <p:pic>
          <p:nvPicPr>
            <p:cNvPr id="260" name="Google Shape;260;p8"/>
            <p:cNvPicPr preferRelativeResize="0"/>
            <p:nvPr/>
          </p:nvPicPr>
          <p:blipFill rotWithShape="1">
            <a:blip r:embed="rId11">
              <a:alphaModFix/>
            </a:blip>
            <a:srcRect/>
            <a:stretch/>
          </p:blipFill>
          <p:spPr>
            <a:xfrm>
              <a:off x="8024163" y="5561390"/>
              <a:ext cx="897748" cy="414345"/>
            </a:xfrm>
            <a:prstGeom prst="rect">
              <a:avLst/>
            </a:prstGeom>
            <a:noFill/>
            <a:ln>
              <a:noFill/>
            </a:ln>
          </p:spPr>
        </p:pic>
        <p:pic>
          <p:nvPicPr>
            <p:cNvPr id="261" name="Google Shape;261;p8"/>
            <p:cNvPicPr preferRelativeResize="0"/>
            <p:nvPr/>
          </p:nvPicPr>
          <p:blipFill rotWithShape="1">
            <a:blip r:embed="rId12">
              <a:alphaModFix/>
            </a:blip>
            <a:srcRect/>
            <a:stretch/>
          </p:blipFill>
          <p:spPr>
            <a:xfrm>
              <a:off x="9179152" y="5522870"/>
              <a:ext cx="457200" cy="476250"/>
            </a:xfrm>
            <a:prstGeom prst="rect">
              <a:avLst/>
            </a:prstGeom>
            <a:noFill/>
            <a:ln>
              <a:noFill/>
            </a:ln>
          </p:spPr>
        </p:pic>
      </p:grpSp>
      <p:graphicFrame>
        <p:nvGraphicFramePr>
          <p:cNvPr id="262" name="Google Shape;262;p8"/>
          <p:cNvGraphicFramePr/>
          <p:nvPr/>
        </p:nvGraphicFramePr>
        <p:xfrm>
          <a:off x="652932" y="1295326"/>
          <a:ext cx="5695950" cy="2116220"/>
        </p:xfrm>
        <a:graphic>
          <a:graphicData uri="http://schemas.openxmlformats.org/drawingml/2006/table">
            <a:tbl>
              <a:tblPr>
                <a:noFill/>
              </a:tblPr>
              <a:tblGrid>
                <a:gridCol w="1323975">
                  <a:extLst>
                    <a:ext uri="{9D8B030D-6E8A-4147-A177-3AD203B41FA5}">
                      <a16:colId xmlns:a16="http://schemas.microsoft.com/office/drawing/2014/main" val="20000"/>
                    </a:ext>
                  </a:extLst>
                </a:gridCol>
                <a:gridCol w="1885950">
                  <a:extLst>
                    <a:ext uri="{9D8B030D-6E8A-4147-A177-3AD203B41FA5}">
                      <a16:colId xmlns:a16="http://schemas.microsoft.com/office/drawing/2014/main" val="20001"/>
                    </a:ext>
                  </a:extLst>
                </a:gridCol>
                <a:gridCol w="2486025">
                  <a:extLst>
                    <a:ext uri="{9D8B030D-6E8A-4147-A177-3AD203B41FA5}">
                      <a16:colId xmlns:a16="http://schemas.microsoft.com/office/drawing/2014/main" val="20002"/>
                    </a:ext>
                  </a:extLst>
                </a:gridCol>
              </a:tblGrid>
              <a:tr h="467350">
                <a:tc>
                  <a:txBody>
                    <a:bodyPr/>
                    <a:lstStyle/>
                    <a:p>
                      <a:pPr marL="0" marR="0" lvl="0" indent="0" algn="ctr" rtl="0">
                        <a:lnSpc>
                          <a:spcPct val="100000"/>
                        </a:lnSpc>
                        <a:spcBef>
                          <a:spcPts val="0"/>
                        </a:spcBef>
                        <a:spcAft>
                          <a:spcPts val="0"/>
                        </a:spcAft>
                        <a:buClr>
                          <a:srgbClr val="000000"/>
                        </a:buClr>
                        <a:buSzPts val="1200"/>
                        <a:buFont typeface="Arial"/>
                        <a:buNone/>
                      </a:pPr>
                      <a:r>
                        <a:rPr lang="en-US" sz="1200" b="1" i="0" u="none" strike="noStrike" cap="none">
                          <a:solidFill>
                            <a:srgbClr val="F2F2F2"/>
                          </a:solidFill>
                          <a:latin typeface="Calibri"/>
                          <a:ea typeface="Calibri"/>
                          <a:cs typeface="Calibri"/>
                          <a:sym typeface="Calibri"/>
                        </a:rPr>
                        <a:t>Partner</a:t>
                      </a:r>
                      <a:endParaRPr sz="1400" u="none" strike="noStrike" cap="none"/>
                    </a:p>
                  </a:txBody>
                  <a:tcPr marL="73025" marR="73025" marT="45725" marB="45725" anchor="ctr">
                    <a:lnL w="9525" cap="flat" cmpd="sng">
                      <a:solidFill>
                        <a:srgbClr val="16C45B"/>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16C45B"/>
                      </a:solidFill>
                      <a:prstDash val="solid"/>
                      <a:round/>
                      <a:headEnd type="none" w="sm" len="sm"/>
                      <a:tailEnd type="none" w="sm" len="sm"/>
                    </a:lnT>
                    <a:lnB w="9525" cap="flat" cmpd="sng">
                      <a:solidFill>
                        <a:srgbClr val="16C45B"/>
                      </a:solidFill>
                      <a:prstDash val="solid"/>
                      <a:round/>
                      <a:headEnd type="none" w="sm" len="sm"/>
                      <a:tailEnd type="none" w="sm" len="sm"/>
                    </a:lnB>
                    <a:solidFill>
                      <a:srgbClr val="16C45B"/>
                    </a:solidFill>
                  </a:tcPr>
                </a:tc>
                <a:tc>
                  <a:txBody>
                    <a:bodyPr/>
                    <a:lstStyle/>
                    <a:p>
                      <a:pPr marL="0" marR="0" lvl="0" indent="0" algn="ctr" rtl="0">
                        <a:lnSpc>
                          <a:spcPct val="100000"/>
                        </a:lnSpc>
                        <a:spcBef>
                          <a:spcPts val="0"/>
                        </a:spcBef>
                        <a:spcAft>
                          <a:spcPts val="0"/>
                        </a:spcAft>
                        <a:buClr>
                          <a:srgbClr val="000000"/>
                        </a:buClr>
                        <a:buSzPts val="1200"/>
                        <a:buFont typeface="Arial"/>
                        <a:buNone/>
                      </a:pPr>
                      <a:r>
                        <a:rPr lang="en-US" sz="1200" b="1" i="0" u="none" strike="noStrike" cap="none">
                          <a:solidFill>
                            <a:srgbClr val="F2F2F2"/>
                          </a:solidFill>
                          <a:latin typeface="Calibri"/>
                          <a:ea typeface="Calibri"/>
                          <a:cs typeface="Calibri"/>
                          <a:sym typeface="Calibri"/>
                        </a:rPr>
                        <a:t>Naam</a:t>
                      </a:r>
                      <a:endParaRPr sz="1400" u="none" strike="noStrike" cap="none"/>
                    </a:p>
                  </a:txBody>
                  <a:tcPr marL="73025" marR="73025" marT="45725" marB="45725"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16C45B"/>
                      </a:solidFill>
                      <a:prstDash val="solid"/>
                      <a:round/>
                      <a:headEnd type="none" w="sm" len="sm"/>
                      <a:tailEnd type="none" w="sm" len="sm"/>
                    </a:lnT>
                    <a:lnB w="9525" cap="flat" cmpd="sng">
                      <a:solidFill>
                        <a:srgbClr val="16C45B"/>
                      </a:solidFill>
                      <a:prstDash val="solid"/>
                      <a:round/>
                      <a:headEnd type="none" w="sm" len="sm"/>
                      <a:tailEnd type="none" w="sm" len="sm"/>
                    </a:lnB>
                    <a:solidFill>
                      <a:srgbClr val="16C45B"/>
                    </a:solidFill>
                  </a:tcPr>
                </a:tc>
                <a:tc>
                  <a:txBody>
                    <a:bodyPr/>
                    <a:lstStyle/>
                    <a:p>
                      <a:pPr marL="0" marR="0" lvl="0" indent="0" algn="ctr" rtl="0">
                        <a:lnSpc>
                          <a:spcPct val="100000"/>
                        </a:lnSpc>
                        <a:spcBef>
                          <a:spcPts val="0"/>
                        </a:spcBef>
                        <a:spcAft>
                          <a:spcPts val="0"/>
                        </a:spcAft>
                        <a:buClr>
                          <a:srgbClr val="000000"/>
                        </a:buClr>
                        <a:buSzPts val="1200"/>
                        <a:buFont typeface="Arial"/>
                        <a:buNone/>
                      </a:pPr>
                      <a:r>
                        <a:rPr lang="en-US" sz="1200" b="1" i="0" u="none" strike="noStrike" cap="none">
                          <a:solidFill>
                            <a:srgbClr val="F2F2F2"/>
                          </a:solidFill>
                          <a:latin typeface="Calibri"/>
                          <a:ea typeface="Calibri"/>
                          <a:cs typeface="Calibri"/>
                          <a:sym typeface="Calibri"/>
                        </a:rPr>
                        <a:t>Contact</a:t>
                      </a:r>
                      <a:endParaRPr sz="1400" u="none" strike="noStrike" cap="none"/>
                    </a:p>
                  </a:txBody>
                  <a:tcPr marL="73025" marR="73025" marT="45725" marB="45725" anchor="ctr">
                    <a:lnL w="9525" cap="flat" cmpd="sng">
                      <a:solidFill>
                        <a:srgbClr val="000000">
                          <a:alpha val="0"/>
                        </a:srgbClr>
                      </a:solidFill>
                      <a:prstDash val="solid"/>
                      <a:round/>
                      <a:headEnd type="none" w="sm" len="sm"/>
                      <a:tailEnd type="none" w="sm" len="sm"/>
                    </a:lnL>
                    <a:lnR w="9525" cap="flat" cmpd="sng">
                      <a:solidFill>
                        <a:srgbClr val="16C45B"/>
                      </a:solidFill>
                      <a:prstDash val="solid"/>
                      <a:round/>
                      <a:headEnd type="none" w="sm" len="sm"/>
                      <a:tailEnd type="none" w="sm" len="sm"/>
                    </a:lnR>
                    <a:lnT w="9525" cap="flat" cmpd="sng">
                      <a:solidFill>
                        <a:srgbClr val="16C45B"/>
                      </a:solidFill>
                      <a:prstDash val="solid"/>
                      <a:round/>
                      <a:headEnd type="none" w="sm" len="sm"/>
                      <a:tailEnd type="none" w="sm" len="sm"/>
                    </a:lnT>
                    <a:lnB w="9525" cap="flat" cmpd="sng">
                      <a:solidFill>
                        <a:srgbClr val="16C45B"/>
                      </a:solidFill>
                      <a:prstDash val="solid"/>
                      <a:round/>
                      <a:headEnd type="none" w="sm" len="sm"/>
                      <a:tailEnd type="none" w="sm" len="sm"/>
                    </a:lnB>
                    <a:solidFill>
                      <a:srgbClr val="16C45B"/>
                    </a:solidFill>
                  </a:tcPr>
                </a:tc>
                <a:extLst>
                  <a:ext uri="{0D108BD9-81ED-4DB2-BD59-A6C34878D82A}">
                    <a16:rowId xmlns:a16="http://schemas.microsoft.com/office/drawing/2014/main" val="10000"/>
                  </a:ext>
                </a:extLst>
              </a:tr>
              <a:tr h="245100">
                <a:tc>
                  <a:txBody>
                    <a:bodyPr/>
                    <a:lstStyle/>
                    <a:p>
                      <a:pPr marL="0" marR="0" lvl="0" indent="0" algn="ctr" rtl="0">
                        <a:lnSpc>
                          <a:spcPct val="100000"/>
                        </a:lnSpc>
                        <a:spcBef>
                          <a:spcPts val="0"/>
                        </a:spcBef>
                        <a:spcAft>
                          <a:spcPts val="0"/>
                        </a:spcAft>
                        <a:buClr>
                          <a:srgbClr val="000000"/>
                        </a:buClr>
                        <a:buSzPts val="1100"/>
                        <a:buFont typeface="Arial"/>
                        <a:buNone/>
                      </a:pPr>
                      <a:r>
                        <a:rPr lang="en-US" sz="1100" b="1" i="0" u="none" strike="noStrike" cap="none">
                          <a:solidFill>
                            <a:srgbClr val="151515"/>
                          </a:solidFill>
                          <a:latin typeface="Calibri"/>
                          <a:ea typeface="Calibri"/>
                          <a:cs typeface="Calibri"/>
                          <a:sym typeface="Calibri"/>
                        </a:rPr>
                        <a:t>RUG</a:t>
                      </a:r>
                      <a:endParaRPr sz="1400" u="none" strike="noStrike" cap="none"/>
                    </a:p>
                  </a:txBody>
                  <a:tcPr marL="73025" marR="73025" marT="45725" marB="45725" anchor="ctr">
                    <a:lnL w="9525" cap="flat" cmpd="sng">
                      <a:solidFill>
                        <a:srgbClr val="61ED98"/>
                      </a:solidFill>
                      <a:prstDash val="solid"/>
                      <a:round/>
                      <a:headEnd type="none" w="sm" len="sm"/>
                      <a:tailEnd type="none" w="sm" len="sm"/>
                    </a:lnL>
                    <a:lnR w="9525" cap="flat" cmpd="sng">
                      <a:solidFill>
                        <a:srgbClr val="61ED98"/>
                      </a:solidFill>
                      <a:prstDash val="solid"/>
                      <a:round/>
                      <a:headEnd type="none" w="sm" len="sm"/>
                      <a:tailEnd type="none" w="sm" len="sm"/>
                    </a:lnR>
                    <a:lnT w="9525" cap="flat" cmpd="sng">
                      <a:solidFill>
                        <a:srgbClr val="16C45B"/>
                      </a:solidFill>
                      <a:prstDash val="solid"/>
                      <a:round/>
                      <a:headEnd type="none" w="sm" len="sm"/>
                      <a:tailEnd type="none" w="sm" len="sm"/>
                    </a:lnT>
                    <a:lnB w="9525" cap="flat" cmpd="sng">
                      <a:solidFill>
                        <a:srgbClr val="61ED98"/>
                      </a:solidFill>
                      <a:prstDash val="solid"/>
                      <a:round/>
                      <a:headEnd type="none" w="sm" len="sm"/>
                      <a:tailEnd type="none" w="sm" len="sm"/>
                    </a:lnB>
                    <a:solidFill>
                      <a:srgbClr val="CAF9DC"/>
                    </a:solidFill>
                  </a:tcPr>
                </a:tc>
                <a:tc>
                  <a:txBody>
                    <a:bodyPr/>
                    <a:lstStyle/>
                    <a:p>
                      <a:pPr marL="0" marR="0" lvl="0" indent="0" algn="ctr" rtl="0">
                        <a:lnSpc>
                          <a:spcPct val="100000"/>
                        </a:lnSpc>
                        <a:spcBef>
                          <a:spcPts val="0"/>
                        </a:spcBef>
                        <a:spcAft>
                          <a:spcPts val="0"/>
                        </a:spcAft>
                        <a:buClr>
                          <a:srgbClr val="000000"/>
                        </a:buClr>
                        <a:buSzPts val="1100"/>
                        <a:buFont typeface="Arial"/>
                        <a:buNone/>
                      </a:pPr>
                      <a:r>
                        <a:rPr lang="en-US" sz="1100" b="0" i="0" u="none" strike="noStrike" cap="none">
                          <a:solidFill>
                            <a:srgbClr val="151515"/>
                          </a:solidFill>
                          <a:latin typeface="Calibri"/>
                          <a:ea typeface="Calibri"/>
                          <a:cs typeface="Calibri"/>
                          <a:sym typeface="Calibri"/>
                        </a:rPr>
                        <a:t>Dina Maniar</a:t>
                      </a:r>
                      <a:endParaRPr sz="1400" u="none" strike="noStrike" cap="none"/>
                    </a:p>
                  </a:txBody>
                  <a:tcPr marL="73025" marR="73025" marT="45725" marB="45725" anchor="ctr">
                    <a:lnL w="9525" cap="flat" cmpd="sng">
                      <a:solidFill>
                        <a:srgbClr val="61ED98"/>
                      </a:solidFill>
                      <a:prstDash val="solid"/>
                      <a:round/>
                      <a:headEnd type="none" w="sm" len="sm"/>
                      <a:tailEnd type="none" w="sm" len="sm"/>
                    </a:lnL>
                    <a:lnR w="9525" cap="flat" cmpd="sng">
                      <a:solidFill>
                        <a:srgbClr val="61ED98"/>
                      </a:solidFill>
                      <a:prstDash val="solid"/>
                      <a:round/>
                      <a:headEnd type="none" w="sm" len="sm"/>
                      <a:tailEnd type="none" w="sm" len="sm"/>
                    </a:lnR>
                    <a:lnT w="9525" cap="flat" cmpd="sng">
                      <a:solidFill>
                        <a:srgbClr val="16C45B"/>
                      </a:solidFill>
                      <a:prstDash val="solid"/>
                      <a:round/>
                      <a:headEnd type="none" w="sm" len="sm"/>
                      <a:tailEnd type="none" w="sm" len="sm"/>
                    </a:lnT>
                    <a:lnB w="9525" cap="flat" cmpd="sng">
                      <a:solidFill>
                        <a:srgbClr val="61ED98"/>
                      </a:solidFill>
                      <a:prstDash val="solid"/>
                      <a:round/>
                      <a:headEnd type="none" w="sm" len="sm"/>
                      <a:tailEnd type="none" w="sm" len="sm"/>
                    </a:lnB>
                    <a:solidFill>
                      <a:srgbClr val="CAF9DC"/>
                    </a:solidFill>
                  </a:tcPr>
                </a:tc>
                <a:tc>
                  <a:txBody>
                    <a:bodyPr/>
                    <a:lstStyle/>
                    <a:p>
                      <a:pPr marL="0" marR="0" lvl="0" indent="0" algn="l" rtl="0">
                        <a:lnSpc>
                          <a:spcPct val="100000"/>
                        </a:lnSpc>
                        <a:spcBef>
                          <a:spcPts val="0"/>
                        </a:spcBef>
                        <a:spcAft>
                          <a:spcPts val="0"/>
                        </a:spcAft>
                        <a:buClr>
                          <a:srgbClr val="000000"/>
                        </a:buClr>
                        <a:buSzPts val="1100"/>
                        <a:buFont typeface="Arial"/>
                        <a:buNone/>
                      </a:pPr>
                      <a:r>
                        <a:rPr lang="en-US" sz="1100" b="0" i="0" u="none" strike="noStrike" cap="none">
                          <a:solidFill>
                            <a:srgbClr val="151515"/>
                          </a:solidFill>
                          <a:latin typeface="Calibri"/>
                          <a:ea typeface="Calibri"/>
                          <a:cs typeface="Calibri"/>
                          <a:sym typeface="Calibri"/>
                        </a:rPr>
                        <a:t>d.maniar@rug.nl</a:t>
                      </a:r>
                      <a:endParaRPr sz="1400" u="none" strike="noStrike" cap="none"/>
                    </a:p>
                  </a:txBody>
                  <a:tcPr marL="73025" marR="73025" marT="45725" marB="45725" anchor="ctr">
                    <a:lnL w="9525" cap="flat" cmpd="sng">
                      <a:solidFill>
                        <a:srgbClr val="61ED98"/>
                      </a:solidFill>
                      <a:prstDash val="solid"/>
                      <a:round/>
                      <a:headEnd type="none" w="sm" len="sm"/>
                      <a:tailEnd type="none" w="sm" len="sm"/>
                    </a:lnL>
                    <a:lnR w="9525" cap="flat" cmpd="sng">
                      <a:solidFill>
                        <a:srgbClr val="61ED98"/>
                      </a:solidFill>
                      <a:prstDash val="solid"/>
                      <a:round/>
                      <a:headEnd type="none" w="sm" len="sm"/>
                      <a:tailEnd type="none" w="sm" len="sm"/>
                    </a:lnR>
                    <a:lnT w="9525" cap="flat" cmpd="sng">
                      <a:solidFill>
                        <a:srgbClr val="16C45B"/>
                      </a:solidFill>
                      <a:prstDash val="solid"/>
                      <a:round/>
                      <a:headEnd type="none" w="sm" len="sm"/>
                      <a:tailEnd type="none" w="sm" len="sm"/>
                    </a:lnT>
                    <a:lnB w="9525" cap="flat" cmpd="sng">
                      <a:solidFill>
                        <a:srgbClr val="61ED98"/>
                      </a:solidFill>
                      <a:prstDash val="solid"/>
                      <a:round/>
                      <a:headEnd type="none" w="sm" len="sm"/>
                      <a:tailEnd type="none" w="sm" len="sm"/>
                    </a:lnB>
                    <a:solidFill>
                      <a:srgbClr val="CAF9DC"/>
                    </a:solidFill>
                  </a:tcPr>
                </a:tc>
                <a:extLst>
                  <a:ext uri="{0D108BD9-81ED-4DB2-BD59-A6C34878D82A}">
                    <a16:rowId xmlns:a16="http://schemas.microsoft.com/office/drawing/2014/main" val="10001"/>
                  </a:ext>
                </a:extLst>
              </a:tr>
              <a:tr h="257800">
                <a:tc>
                  <a:txBody>
                    <a:bodyPr/>
                    <a:lstStyle/>
                    <a:p>
                      <a:pPr marL="0" marR="0" lvl="0" indent="0" algn="ctr" rtl="0">
                        <a:lnSpc>
                          <a:spcPct val="100000"/>
                        </a:lnSpc>
                        <a:spcBef>
                          <a:spcPts val="0"/>
                        </a:spcBef>
                        <a:spcAft>
                          <a:spcPts val="0"/>
                        </a:spcAft>
                        <a:buClr>
                          <a:srgbClr val="000000"/>
                        </a:buClr>
                        <a:buSzPts val="1100"/>
                        <a:buFont typeface="Arial"/>
                        <a:buNone/>
                      </a:pPr>
                      <a:r>
                        <a:rPr lang="en-US" sz="1100" b="1" i="0" u="none" strike="noStrike" cap="none">
                          <a:solidFill>
                            <a:srgbClr val="151515"/>
                          </a:solidFill>
                          <a:latin typeface="Calibri"/>
                          <a:ea typeface="Calibri"/>
                          <a:cs typeface="Calibri"/>
                          <a:sym typeface="Calibri"/>
                        </a:rPr>
                        <a:t>RUG</a:t>
                      </a:r>
                      <a:endParaRPr sz="1400" u="none" strike="noStrike" cap="none"/>
                    </a:p>
                  </a:txBody>
                  <a:tcPr marL="73025" marR="73025" marT="45725" marB="45725" anchor="ctr">
                    <a:lnL w="9525" cap="flat" cmpd="sng">
                      <a:solidFill>
                        <a:srgbClr val="61ED98"/>
                      </a:solidFill>
                      <a:prstDash val="solid"/>
                      <a:round/>
                      <a:headEnd type="none" w="sm" len="sm"/>
                      <a:tailEnd type="none" w="sm" len="sm"/>
                    </a:lnL>
                    <a:lnR w="9525" cap="flat" cmpd="sng">
                      <a:solidFill>
                        <a:srgbClr val="61ED98"/>
                      </a:solidFill>
                      <a:prstDash val="solid"/>
                      <a:round/>
                      <a:headEnd type="none" w="sm" len="sm"/>
                      <a:tailEnd type="none" w="sm" len="sm"/>
                    </a:lnR>
                    <a:lnT w="9525" cap="flat" cmpd="sng">
                      <a:solidFill>
                        <a:srgbClr val="61ED98"/>
                      </a:solidFill>
                      <a:prstDash val="solid"/>
                      <a:round/>
                      <a:headEnd type="none" w="sm" len="sm"/>
                      <a:tailEnd type="none" w="sm" len="sm"/>
                    </a:lnT>
                    <a:lnB w="9525" cap="flat" cmpd="sng">
                      <a:solidFill>
                        <a:srgbClr val="61ED98"/>
                      </a:solidFill>
                      <a:prstDash val="solid"/>
                      <a:round/>
                      <a:headEnd type="none" w="sm" len="sm"/>
                      <a:tailEnd type="none" w="sm" len="sm"/>
                    </a:lnB>
                    <a:solidFill>
                      <a:srgbClr val="CAF9DC"/>
                    </a:solidFill>
                  </a:tcPr>
                </a:tc>
                <a:tc>
                  <a:txBody>
                    <a:bodyPr/>
                    <a:lstStyle/>
                    <a:p>
                      <a:pPr marL="0" marR="0" lvl="0" indent="0" algn="ctr" rtl="0">
                        <a:lnSpc>
                          <a:spcPct val="100000"/>
                        </a:lnSpc>
                        <a:spcBef>
                          <a:spcPts val="0"/>
                        </a:spcBef>
                        <a:spcAft>
                          <a:spcPts val="0"/>
                        </a:spcAft>
                        <a:buClr>
                          <a:srgbClr val="000000"/>
                        </a:buClr>
                        <a:buSzPts val="1100"/>
                        <a:buFont typeface="Arial"/>
                        <a:buNone/>
                      </a:pPr>
                      <a:r>
                        <a:rPr lang="en-US" sz="1100" b="0" i="0" u="none" strike="noStrike" cap="none">
                          <a:solidFill>
                            <a:srgbClr val="151515"/>
                          </a:solidFill>
                          <a:latin typeface="Calibri"/>
                          <a:ea typeface="Calibri"/>
                          <a:cs typeface="Calibri"/>
                          <a:sym typeface="Calibri"/>
                        </a:rPr>
                        <a:t>Luana Silveri</a:t>
                      </a:r>
                      <a:endParaRPr sz="1400" u="none" strike="noStrike" cap="none"/>
                    </a:p>
                  </a:txBody>
                  <a:tcPr marL="73025" marR="73025" marT="45725" marB="45725" anchor="ctr">
                    <a:lnL w="9525" cap="flat" cmpd="sng">
                      <a:solidFill>
                        <a:srgbClr val="61ED98"/>
                      </a:solidFill>
                      <a:prstDash val="solid"/>
                      <a:round/>
                      <a:headEnd type="none" w="sm" len="sm"/>
                      <a:tailEnd type="none" w="sm" len="sm"/>
                    </a:lnL>
                    <a:lnR w="9525" cap="flat" cmpd="sng">
                      <a:solidFill>
                        <a:srgbClr val="61ED98"/>
                      </a:solidFill>
                      <a:prstDash val="solid"/>
                      <a:round/>
                      <a:headEnd type="none" w="sm" len="sm"/>
                      <a:tailEnd type="none" w="sm" len="sm"/>
                    </a:lnR>
                    <a:lnT w="9525" cap="flat" cmpd="sng">
                      <a:solidFill>
                        <a:srgbClr val="61ED98"/>
                      </a:solidFill>
                      <a:prstDash val="solid"/>
                      <a:round/>
                      <a:headEnd type="none" w="sm" len="sm"/>
                      <a:tailEnd type="none" w="sm" len="sm"/>
                    </a:lnT>
                    <a:lnB w="9525" cap="flat" cmpd="sng">
                      <a:solidFill>
                        <a:srgbClr val="61ED98"/>
                      </a:solidFill>
                      <a:prstDash val="solid"/>
                      <a:round/>
                      <a:headEnd type="none" w="sm" len="sm"/>
                      <a:tailEnd type="none" w="sm" len="sm"/>
                    </a:lnB>
                    <a:solidFill>
                      <a:srgbClr val="CAF9DC"/>
                    </a:solidFill>
                  </a:tcPr>
                </a:tc>
                <a:tc>
                  <a:txBody>
                    <a:bodyPr/>
                    <a:lstStyle/>
                    <a:p>
                      <a:pPr marL="0" marR="0" lvl="0" indent="0" algn="l" rtl="0">
                        <a:lnSpc>
                          <a:spcPct val="100000"/>
                        </a:lnSpc>
                        <a:spcBef>
                          <a:spcPts val="0"/>
                        </a:spcBef>
                        <a:spcAft>
                          <a:spcPts val="0"/>
                        </a:spcAft>
                        <a:buClr>
                          <a:srgbClr val="000000"/>
                        </a:buClr>
                        <a:buSzPts val="1100"/>
                        <a:buFont typeface="Arial"/>
                        <a:buNone/>
                      </a:pPr>
                      <a:r>
                        <a:rPr lang="en-US" sz="1100" b="0" i="0" u="none" strike="noStrike" cap="none">
                          <a:solidFill>
                            <a:srgbClr val="151515"/>
                          </a:solidFill>
                          <a:latin typeface="Calibri"/>
                          <a:ea typeface="Calibri"/>
                          <a:cs typeface="Calibri"/>
                          <a:sym typeface="Calibri"/>
                        </a:rPr>
                        <a:t>l.silveri@rug.nl</a:t>
                      </a:r>
                      <a:endParaRPr sz="1400" u="none" strike="noStrike" cap="none"/>
                    </a:p>
                  </a:txBody>
                  <a:tcPr marL="73025" marR="73025" marT="45725" marB="45725" anchor="ctr">
                    <a:lnL w="9525" cap="flat" cmpd="sng">
                      <a:solidFill>
                        <a:srgbClr val="61ED98"/>
                      </a:solidFill>
                      <a:prstDash val="solid"/>
                      <a:round/>
                      <a:headEnd type="none" w="sm" len="sm"/>
                      <a:tailEnd type="none" w="sm" len="sm"/>
                    </a:lnL>
                    <a:lnR w="9525" cap="flat" cmpd="sng">
                      <a:solidFill>
                        <a:srgbClr val="61ED98"/>
                      </a:solidFill>
                      <a:prstDash val="solid"/>
                      <a:round/>
                      <a:headEnd type="none" w="sm" len="sm"/>
                      <a:tailEnd type="none" w="sm" len="sm"/>
                    </a:lnR>
                    <a:lnT w="9525" cap="flat" cmpd="sng">
                      <a:solidFill>
                        <a:srgbClr val="61ED98"/>
                      </a:solidFill>
                      <a:prstDash val="solid"/>
                      <a:round/>
                      <a:headEnd type="none" w="sm" len="sm"/>
                      <a:tailEnd type="none" w="sm" len="sm"/>
                    </a:lnT>
                    <a:lnB w="9525" cap="flat" cmpd="sng">
                      <a:solidFill>
                        <a:srgbClr val="61ED98"/>
                      </a:solidFill>
                      <a:prstDash val="solid"/>
                      <a:round/>
                      <a:headEnd type="none" w="sm" len="sm"/>
                      <a:tailEnd type="none" w="sm" len="sm"/>
                    </a:lnB>
                    <a:solidFill>
                      <a:srgbClr val="CAF9DC"/>
                    </a:solidFill>
                  </a:tcPr>
                </a:tc>
                <a:extLst>
                  <a:ext uri="{0D108BD9-81ED-4DB2-BD59-A6C34878D82A}">
                    <a16:rowId xmlns:a16="http://schemas.microsoft.com/office/drawing/2014/main" val="10002"/>
                  </a:ext>
                </a:extLst>
              </a:tr>
              <a:tr h="334400">
                <a:tc>
                  <a:txBody>
                    <a:bodyPr/>
                    <a:lstStyle/>
                    <a:p>
                      <a:pPr marL="0" marR="0" lvl="0" indent="0" algn="ctr" rtl="0">
                        <a:lnSpc>
                          <a:spcPct val="100000"/>
                        </a:lnSpc>
                        <a:spcBef>
                          <a:spcPts val="0"/>
                        </a:spcBef>
                        <a:spcAft>
                          <a:spcPts val="0"/>
                        </a:spcAft>
                        <a:buClr>
                          <a:srgbClr val="000000"/>
                        </a:buClr>
                        <a:buSzPts val="1100"/>
                        <a:buFont typeface="Arial"/>
                        <a:buNone/>
                      </a:pPr>
                      <a:r>
                        <a:rPr lang="en-US" sz="1100" b="1" i="0" u="none" strike="noStrike" cap="none">
                          <a:solidFill>
                            <a:srgbClr val="151515"/>
                          </a:solidFill>
                          <a:latin typeface="Calibri"/>
                          <a:ea typeface="Calibri"/>
                          <a:cs typeface="Calibri"/>
                          <a:sym typeface="Calibri"/>
                        </a:rPr>
                        <a:t>UNIZG</a:t>
                      </a:r>
                      <a:endParaRPr sz="1400" u="none" strike="noStrike" cap="none"/>
                    </a:p>
                  </a:txBody>
                  <a:tcPr marL="73025" marR="73025" marT="45725" marB="45725" anchor="ctr">
                    <a:lnL w="9525" cap="flat" cmpd="sng">
                      <a:solidFill>
                        <a:srgbClr val="61ED98"/>
                      </a:solidFill>
                      <a:prstDash val="solid"/>
                      <a:round/>
                      <a:headEnd type="none" w="sm" len="sm"/>
                      <a:tailEnd type="none" w="sm" len="sm"/>
                    </a:lnL>
                    <a:lnR w="9525" cap="flat" cmpd="sng">
                      <a:solidFill>
                        <a:srgbClr val="61ED98"/>
                      </a:solidFill>
                      <a:prstDash val="solid"/>
                      <a:round/>
                      <a:headEnd type="none" w="sm" len="sm"/>
                      <a:tailEnd type="none" w="sm" len="sm"/>
                    </a:lnR>
                    <a:lnT w="9525" cap="flat" cmpd="sng">
                      <a:solidFill>
                        <a:srgbClr val="61ED98"/>
                      </a:solidFill>
                      <a:prstDash val="solid"/>
                      <a:round/>
                      <a:headEnd type="none" w="sm" len="sm"/>
                      <a:tailEnd type="none" w="sm" len="sm"/>
                    </a:lnT>
                    <a:lnB w="9525" cap="flat" cmpd="sng">
                      <a:solidFill>
                        <a:srgbClr val="61ED98"/>
                      </a:solidFill>
                      <a:prstDash val="solid"/>
                      <a:round/>
                      <a:headEnd type="none" w="sm" len="sm"/>
                      <a:tailEnd type="none" w="sm" len="sm"/>
                    </a:lnB>
                    <a:solidFill>
                      <a:srgbClr val="CAF9DC"/>
                    </a:solidFill>
                  </a:tcPr>
                </a:tc>
                <a:tc>
                  <a:txBody>
                    <a:bodyPr/>
                    <a:lstStyle/>
                    <a:p>
                      <a:pPr marL="0" marR="0" lvl="0" indent="0" algn="ctr" rtl="0">
                        <a:lnSpc>
                          <a:spcPct val="100000"/>
                        </a:lnSpc>
                        <a:spcBef>
                          <a:spcPts val="0"/>
                        </a:spcBef>
                        <a:spcAft>
                          <a:spcPts val="0"/>
                        </a:spcAft>
                        <a:buClr>
                          <a:srgbClr val="000000"/>
                        </a:buClr>
                        <a:buSzPts val="1100"/>
                        <a:buFont typeface="Arial"/>
                        <a:buNone/>
                      </a:pPr>
                      <a:r>
                        <a:rPr lang="en-US" sz="1100" b="0" i="0" u="none" strike="noStrike" cap="none">
                          <a:solidFill>
                            <a:srgbClr val="151515"/>
                          </a:solidFill>
                          <a:latin typeface="Calibri"/>
                          <a:ea typeface="Calibri"/>
                          <a:cs typeface="Calibri"/>
                          <a:sym typeface="Calibri"/>
                        </a:rPr>
                        <a:t>Juraj Petrović</a:t>
                      </a:r>
                      <a:endParaRPr sz="1400" u="none" strike="noStrike" cap="none"/>
                    </a:p>
                  </a:txBody>
                  <a:tcPr marL="73025" marR="73025" marT="45725" marB="45725" anchor="ctr">
                    <a:lnL w="9525" cap="flat" cmpd="sng">
                      <a:solidFill>
                        <a:srgbClr val="61ED98"/>
                      </a:solidFill>
                      <a:prstDash val="solid"/>
                      <a:round/>
                      <a:headEnd type="none" w="sm" len="sm"/>
                      <a:tailEnd type="none" w="sm" len="sm"/>
                    </a:lnL>
                    <a:lnR w="9525" cap="flat" cmpd="sng">
                      <a:solidFill>
                        <a:srgbClr val="61ED98"/>
                      </a:solidFill>
                      <a:prstDash val="solid"/>
                      <a:round/>
                      <a:headEnd type="none" w="sm" len="sm"/>
                      <a:tailEnd type="none" w="sm" len="sm"/>
                    </a:lnR>
                    <a:lnT w="9525" cap="flat" cmpd="sng">
                      <a:solidFill>
                        <a:srgbClr val="61ED98"/>
                      </a:solidFill>
                      <a:prstDash val="solid"/>
                      <a:round/>
                      <a:headEnd type="none" w="sm" len="sm"/>
                      <a:tailEnd type="none" w="sm" len="sm"/>
                    </a:lnT>
                    <a:lnB w="9525" cap="flat" cmpd="sng">
                      <a:solidFill>
                        <a:srgbClr val="61ED98"/>
                      </a:solidFill>
                      <a:prstDash val="solid"/>
                      <a:round/>
                      <a:headEnd type="none" w="sm" len="sm"/>
                      <a:tailEnd type="none" w="sm" len="sm"/>
                    </a:lnB>
                    <a:solidFill>
                      <a:srgbClr val="CAF9DC"/>
                    </a:solidFill>
                  </a:tcPr>
                </a:tc>
                <a:tc>
                  <a:txBody>
                    <a:bodyPr/>
                    <a:lstStyle/>
                    <a:p>
                      <a:pPr marL="0" marR="0" lvl="0" indent="0" algn="l" rtl="0">
                        <a:lnSpc>
                          <a:spcPct val="100000"/>
                        </a:lnSpc>
                        <a:spcBef>
                          <a:spcPts val="0"/>
                        </a:spcBef>
                        <a:spcAft>
                          <a:spcPts val="0"/>
                        </a:spcAft>
                        <a:buClr>
                          <a:srgbClr val="000000"/>
                        </a:buClr>
                        <a:buSzPts val="1100"/>
                        <a:buFont typeface="Arial"/>
                        <a:buNone/>
                      </a:pPr>
                      <a:r>
                        <a:rPr lang="en-US" sz="1100" b="0" i="0" u="none" strike="noStrike" cap="none">
                          <a:solidFill>
                            <a:srgbClr val="151515"/>
                          </a:solidFill>
                          <a:latin typeface="Calibri"/>
                          <a:ea typeface="Calibri"/>
                          <a:cs typeface="Calibri"/>
                          <a:sym typeface="Calibri"/>
                        </a:rPr>
                        <a:t>juraj.petrovic@fer.hr</a:t>
                      </a:r>
                      <a:endParaRPr sz="1400" u="none" strike="noStrike" cap="none"/>
                    </a:p>
                  </a:txBody>
                  <a:tcPr marL="73025" marR="73025" marT="45725" marB="45725" anchor="ctr">
                    <a:lnL w="9525" cap="flat" cmpd="sng">
                      <a:solidFill>
                        <a:srgbClr val="61ED98"/>
                      </a:solidFill>
                      <a:prstDash val="solid"/>
                      <a:round/>
                      <a:headEnd type="none" w="sm" len="sm"/>
                      <a:tailEnd type="none" w="sm" len="sm"/>
                    </a:lnL>
                    <a:lnR w="9525" cap="flat" cmpd="sng">
                      <a:solidFill>
                        <a:srgbClr val="61ED98"/>
                      </a:solidFill>
                      <a:prstDash val="solid"/>
                      <a:round/>
                      <a:headEnd type="none" w="sm" len="sm"/>
                      <a:tailEnd type="none" w="sm" len="sm"/>
                    </a:lnR>
                    <a:lnT w="9525" cap="flat" cmpd="sng">
                      <a:solidFill>
                        <a:srgbClr val="61ED98"/>
                      </a:solidFill>
                      <a:prstDash val="solid"/>
                      <a:round/>
                      <a:headEnd type="none" w="sm" len="sm"/>
                      <a:tailEnd type="none" w="sm" len="sm"/>
                    </a:lnT>
                    <a:lnB w="9525" cap="flat" cmpd="sng">
                      <a:solidFill>
                        <a:srgbClr val="61ED98"/>
                      </a:solidFill>
                      <a:prstDash val="solid"/>
                      <a:round/>
                      <a:headEnd type="none" w="sm" len="sm"/>
                      <a:tailEnd type="none" w="sm" len="sm"/>
                    </a:lnB>
                    <a:solidFill>
                      <a:srgbClr val="CAF9DC"/>
                    </a:solidFill>
                  </a:tcPr>
                </a:tc>
                <a:extLst>
                  <a:ext uri="{0D108BD9-81ED-4DB2-BD59-A6C34878D82A}">
                    <a16:rowId xmlns:a16="http://schemas.microsoft.com/office/drawing/2014/main" val="10003"/>
                  </a:ext>
                </a:extLst>
              </a:tr>
              <a:tr h="256550">
                <a:tc>
                  <a:txBody>
                    <a:bodyPr/>
                    <a:lstStyle/>
                    <a:p>
                      <a:pPr marL="0" marR="0" lvl="0" indent="0" algn="ctr" rtl="0">
                        <a:lnSpc>
                          <a:spcPct val="100000"/>
                        </a:lnSpc>
                        <a:spcBef>
                          <a:spcPts val="0"/>
                        </a:spcBef>
                        <a:spcAft>
                          <a:spcPts val="0"/>
                        </a:spcAft>
                        <a:buClr>
                          <a:srgbClr val="000000"/>
                        </a:buClr>
                        <a:buSzPts val="1100"/>
                        <a:buFont typeface="Arial"/>
                        <a:buNone/>
                      </a:pPr>
                      <a:r>
                        <a:rPr lang="en-US" sz="1100" b="1" i="0" u="none" strike="noStrike" cap="none">
                          <a:solidFill>
                            <a:srgbClr val="151515"/>
                          </a:solidFill>
                          <a:latin typeface="Calibri"/>
                          <a:ea typeface="Calibri"/>
                          <a:cs typeface="Calibri"/>
                          <a:sym typeface="Calibri"/>
                        </a:rPr>
                        <a:t>UNIZG</a:t>
                      </a:r>
                      <a:endParaRPr sz="1400" u="none" strike="noStrike" cap="none"/>
                    </a:p>
                  </a:txBody>
                  <a:tcPr marL="73025" marR="73025" marT="45725" marB="45725" anchor="ctr">
                    <a:lnL w="9525" cap="flat" cmpd="sng">
                      <a:solidFill>
                        <a:srgbClr val="61ED98"/>
                      </a:solidFill>
                      <a:prstDash val="solid"/>
                      <a:round/>
                      <a:headEnd type="none" w="sm" len="sm"/>
                      <a:tailEnd type="none" w="sm" len="sm"/>
                    </a:lnL>
                    <a:lnR w="9525" cap="flat" cmpd="sng">
                      <a:solidFill>
                        <a:srgbClr val="61ED98"/>
                      </a:solidFill>
                      <a:prstDash val="solid"/>
                      <a:round/>
                      <a:headEnd type="none" w="sm" len="sm"/>
                      <a:tailEnd type="none" w="sm" len="sm"/>
                    </a:lnR>
                    <a:lnT w="9525" cap="flat" cmpd="sng">
                      <a:solidFill>
                        <a:srgbClr val="61ED98"/>
                      </a:solidFill>
                      <a:prstDash val="solid"/>
                      <a:round/>
                      <a:headEnd type="none" w="sm" len="sm"/>
                      <a:tailEnd type="none" w="sm" len="sm"/>
                    </a:lnT>
                    <a:lnB w="9525" cap="flat" cmpd="sng">
                      <a:solidFill>
                        <a:srgbClr val="61ED98"/>
                      </a:solidFill>
                      <a:prstDash val="solid"/>
                      <a:round/>
                      <a:headEnd type="none" w="sm" len="sm"/>
                      <a:tailEnd type="none" w="sm" len="sm"/>
                    </a:lnB>
                    <a:solidFill>
                      <a:srgbClr val="CAF9DC"/>
                    </a:solidFill>
                  </a:tcPr>
                </a:tc>
                <a:tc>
                  <a:txBody>
                    <a:bodyPr/>
                    <a:lstStyle/>
                    <a:p>
                      <a:pPr marL="0" marR="0" lvl="0" indent="0" algn="ctr" rtl="0">
                        <a:lnSpc>
                          <a:spcPct val="100000"/>
                        </a:lnSpc>
                        <a:spcBef>
                          <a:spcPts val="0"/>
                        </a:spcBef>
                        <a:spcAft>
                          <a:spcPts val="0"/>
                        </a:spcAft>
                        <a:buClr>
                          <a:srgbClr val="000000"/>
                        </a:buClr>
                        <a:buSzPts val="1100"/>
                        <a:buFont typeface="Arial"/>
                        <a:buNone/>
                      </a:pPr>
                      <a:r>
                        <a:rPr lang="en-US" sz="1100" b="0" i="0" u="none" strike="noStrike" cap="none">
                          <a:solidFill>
                            <a:srgbClr val="151515"/>
                          </a:solidFill>
                          <a:latin typeface="Calibri"/>
                          <a:ea typeface="Calibri"/>
                          <a:cs typeface="Calibri"/>
                          <a:sym typeface="Calibri"/>
                        </a:rPr>
                        <a:t>Marija Vurnek</a:t>
                      </a:r>
                      <a:endParaRPr sz="1400" u="none" strike="noStrike" cap="none"/>
                    </a:p>
                  </a:txBody>
                  <a:tcPr marL="73025" marR="73025" marT="45725" marB="45725" anchor="ctr">
                    <a:lnL w="9525" cap="flat" cmpd="sng">
                      <a:solidFill>
                        <a:srgbClr val="61ED98"/>
                      </a:solidFill>
                      <a:prstDash val="solid"/>
                      <a:round/>
                      <a:headEnd type="none" w="sm" len="sm"/>
                      <a:tailEnd type="none" w="sm" len="sm"/>
                    </a:lnL>
                    <a:lnR w="9525" cap="flat" cmpd="sng">
                      <a:solidFill>
                        <a:srgbClr val="61ED98"/>
                      </a:solidFill>
                      <a:prstDash val="solid"/>
                      <a:round/>
                      <a:headEnd type="none" w="sm" len="sm"/>
                      <a:tailEnd type="none" w="sm" len="sm"/>
                    </a:lnR>
                    <a:lnT w="9525" cap="flat" cmpd="sng">
                      <a:solidFill>
                        <a:srgbClr val="61ED98"/>
                      </a:solidFill>
                      <a:prstDash val="solid"/>
                      <a:round/>
                      <a:headEnd type="none" w="sm" len="sm"/>
                      <a:tailEnd type="none" w="sm" len="sm"/>
                    </a:lnT>
                    <a:lnB w="9525" cap="flat" cmpd="sng">
                      <a:solidFill>
                        <a:srgbClr val="61ED98"/>
                      </a:solidFill>
                      <a:prstDash val="solid"/>
                      <a:round/>
                      <a:headEnd type="none" w="sm" len="sm"/>
                      <a:tailEnd type="none" w="sm" len="sm"/>
                    </a:lnB>
                    <a:solidFill>
                      <a:srgbClr val="CAF9DC"/>
                    </a:solidFill>
                  </a:tcPr>
                </a:tc>
                <a:tc>
                  <a:txBody>
                    <a:bodyPr/>
                    <a:lstStyle/>
                    <a:p>
                      <a:pPr marL="0" marR="0" lvl="0" indent="0" algn="l" rtl="0">
                        <a:lnSpc>
                          <a:spcPct val="100000"/>
                        </a:lnSpc>
                        <a:spcBef>
                          <a:spcPts val="0"/>
                        </a:spcBef>
                        <a:spcAft>
                          <a:spcPts val="0"/>
                        </a:spcAft>
                        <a:buClr>
                          <a:srgbClr val="000000"/>
                        </a:buClr>
                        <a:buSzPts val="1100"/>
                        <a:buFont typeface="Arial"/>
                        <a:buNone/>
                      </a:pPr>
                      <a:r>
                        <a:rPr lang="en-US" sz="1100" b="0" i="0" u="none" strike="noStrike" cap="none">
                          <a:solidFill>
                            <a:srgbClr val="151515"/>
                          </a:solidFill>
                          <a:latin typeface="Calibri"/>
                          <a:ea typeface="Calibri"/>
                          <a:cs typeface="Calibri"/>
                          <a:sym typeface="Calibri"/>
                        </a:rPr>
                        <a:t>marija.vurnek@fer.hr</a:t>
                      </a:r>
                      <a:endParaRPr sz="1400" u="none" strike="noStrike" cap="none"/>
                    </a:p>
                  </a:txBody>
                  <a:tcPr marL="73025" marR="73025" marT="45725" marB="45725" anchor="ctr">
                    <a:lnL w="9525" cap="flat" cmpd="sng">
                      <a:solidFill>
                        <a:srgbClr val="61ED98"/>
                      </a:solidFill>
                      <a:prstDash val="solid"/>
                      <a:round/>
                      <a:headEnd type="none" w="sm" len="sm"/>
                      <a:tailEnd type="none" w="sm" len="sm"/>
                    </a:lnL>
                    <a:lnR w="9525" cap="flat" cmpd="sng">
                      <a:solidFill>
                        <a:srgbClr val="61ED98"/>
                      </a:solidFill>
                      <a:prstDash val="solid"/>
                      <a:round/>
                      <a:headEnd type="none" w="sm" len="sm"/>
                      <a:tailEnd type="none" w="sm" len="sm"/>
                    </a:lnR>
                    <a:lnT w="9525" cap="flat" cmpd="sng">
                      <a:solidFill>
                        <a:srgbClr val="61ED98"/>
                      </a:solidFill>
                      <a:prstDash val="solid"/>
                      <a:round/>
                      <a:headEnd type="none" w="sm" len="sm"/>
                      <a:tailEnd type="none" w="sm" len="sm"/>
                    </a:lnT>
                    <a:lnB w="9525" cap="flat" cmpd="sng">
                      <a:solidFill>
                        <a:srgbClr val="61ED98"/>
                      </a:solidFill>
                      <a:prstDash val="solid"/>
                      <a:round/>
                      <a:headEnd type="none" w="sm" len="sm"/>
                      <a:tailEnd type="none" w="sm" len="sm"/>
                    </a:lnB>
                    <a:solidFill>
                      <a:srgbClr val="CAF9DC"/>
                    </a:solidFill>
                  </a:tcPr>
                </a:tc>
                <a:extLst>
                  <a:ext uri="{0D108BD9-81ED-4DB2-BD59-A6C34878D82A}">
                    <a16:rowId xmlns:a16="http://schemas.microsoft.com/office/drawing/2014/main" val="10004"/>
                  </a:ext>
                </a:extLst>
              </a:tr>
              <a:tr h="268600">
                <a:tc>
                  <a:txBody>
                    <a:bodyPr/>
                    <a:lstStyle/>
                    <a:p>
                      <a:pPr marL="0" marR="0" lvl="0" indent="0" algn="ctr" rtl="0">
                        <a:lnSpc>
                          <a:spcPct val="100000"/>
                        </a:lnSpc>
                        <a:spcBef>
                          <a:spcPts val="0"/>
                        </a:spcBef>
                        <a:spcAft>
                          <a:spcPts val="0"/>
                        </a:spcAft>
                        <a:buClr>
                          <a:srgbClr val="000000"/>
                        </a:buClr>
                        <a:buSzPts val="1100"/>
                        <a:buFont typeface="Arial"/>
                        <a:buNone/>
                      </a:pPr>
                      <a:r>
                        <a:rPr lang="en-US" sz="1100" b="1" i="0" u="none" strike="noStrike" cap="none">
                          <a:solidFill>
                            <a:srgbClr val="151515"/>
                          </a:solidFill>
                          <a:latin typeface="Calibri"/>
                          <a:ea typeface="Calibri"/>
                          <a:cs typeface="Calibri"/>
                          <a:sym typeface="Calibri"/>
                        </a:rPr>
                        <a:t>CARDET</a:t>
                      </a:r>
                      <a:endParaRPr sz="1400" u="none" strike="noStrike" cap="none"/>
                    </a:p>
                  </a:txBody>
                  <a:tcPr marL="73025" marR="73025" marT="45725" marB="45725" anchor="ctr">
                    <a:lnL w="9525" cap="flat" cmpd="sng">
                      <a:solidFill>
                        <a:srgbClr val="61ED98"/>
                      </a:solidFill>
                      <a:prstDash val="solid"/>
                      <a:round/>
                      <a:headEnd type="none" w="sm" len="sm"/>
                      <a:tailEnd type="none" w="sm" len="sm"/>
                    </a:lnL>
                    <a:lnR w="9525" cap="flat" cmpd="sng">
                      <a:solidFill>
                        <a:srgbClr val="61ED98"/>
                      </a:solidFill>
                      <a:prstDash val="solid"/>
                      <a:round/>
                      <a:headEnd type="none" w="sm" len="sm"/>
                      <a:tailEnd type="none" w="sm" len="sm"/>
                    </a:lnR>
                    <a:lnT w="9525" cap="flat" cmpd="sng">
                      <a:solidFill>
                        <a:srgbClr val="61ED98"/>
                      </a:solidFill>
                      <a:prstDash val="solid"/>
                      <a:round/>
                      <a:headEnd type="none" w="sm" len="sm"/>
                      <a:tailEnd type="none" w="sm" len="sm"/>
                    </a:lnT>
                    <a:lnB w="9525" cap="flat" cmpd="sng">
                      <a:solidFill>
                        <a:srgbClr val="61ED98"/>
                      </a:solidFill>
                      <a:prstDash val="solid"/>
                      <a:round/>
                      <a:headEnd type="none" w="sm" len="sm"/>
                      <a:tailEnd type="none" w="sm" len="sm"/>
                    </a:lnB>
                    <a:solidFill>
                      <a:srgbClr val="CAF9DC"/>
                    </a:solidFill>
                  </a:tcPr>
                </a:tc>
                <a:tc>
                  <a:txBody>
                    <a:bodyPr/>
                    <a:lstStyle/>
                    <a:p>
                      <a:pPr marL="0" marR="0" lvl="0" indent="0" algn="ctr" rtl="0">
                        <a:lnSpc>
                          <a:spcPct val="100000"/>
                        </a:lnSpc>
                        <a:spcBef>
                          <a:spcPts val="0"/>
                        </a:spcBef>
                        <a:spcAft>
                          <a:spcPts val="0"/>
                        </a:spcAft>
                        <a:buClr>
                          <a:srgbClr val="000000"/>
                        </a:buClr>
                        <a:buSzPts val="1100"/>
                        <a:buFont typeface="Arial"/>
                        <a:buNone/>
                      </a:pPr>
                      <a:r>
                        <a:rPr lang="en-US" sz="1100" b="0" i="0" u="none" strike="noStrike" cap="none">
                          <a:solidFill>
                            <a:srgbClr val="151515"/>
                          </a:solidFill>
                          <a:latin typeface="Calibri"/>
                          <a:ea typeface="Calibri"/>
                          <a:cs typeface="Calibri"/>
                          <a:sym typeface="Calibri"/>
                        </a:rPr>
                        <a:t>Chrysanthi Konstanti</a:t>
                      </a:r>
                      <a:endParaRPr sz="1400" u="none" strike="noStrike" cap="none"/>
                    </a:p>
                  </a:txBody>
                  <a:tcPr marL="73025" marR="73025" marT="45725" marB="45725" anchor="ctr">
                    <a:lnL w="9525" cap="flat" cmpd="sng">
                      <a:solidFill>
                        <a:srgbClr val="61ED98"/>
                      </a:solidFill>
                      <a:prstDash val="solid"/>
                      <a:round/>
                      <a:headEnd type="none" w="sm" len="sm"/>
                      <a:tailEnd type="none" w="sm" len="sm"/>
                    </a:lnL>
                    <a:lnR w="9525" cap="flat" cmpd="sng">
                      <a:solidFill>
                        <a:srgbClr val="61ED98"/>
                      </a:solidFill>
                      <a:prstDash val="solid"/>
                      <a:round/>
                      <a:headEnd type="none" w="sm" len="sm"/>
                      <a:tailEnd type="none" w="sm" len="sm"/>
                    </a:lnR>
                    <a:lnT w="9525" cap="flat" cmpd="sng">
                      <a:solidFill>
                        <a:srgbClr val="61ED98"/>
                      </a:solidFill>
                      <a:prstDash val="solid"/>
                      <a:round/>
                      <a:headEnd type="none" w="sm" len="sm"/>
                      <a:tailEnd type="none" w="sm" len="sm"/>
                    </a:lnT>
                    <a:lnB w="9525" cap="flat" cmpd="sng">
                      <a:solidFill>
                        <a:srgbClr val="61ED98"/>
                      </a:solidFill>
                      <a:prstDash val="solid"/>
                      <a:round/>
                      <a:headEnd type="none" w="sm" len="sm"/>
                      <a:tailEnd type="none" w="sm" len="sm"/>
                    </a:lnB>
                    <a:solidFill>
                      <a:srgbClr val="CAF9DC"/>
                    </a:solidFill>
                  </a:tcPr>
                </a:tc>
                <a:tc>
                  <a:txBody>
                    <a:bodyPr/>
                    <a:lstStyle/>
                    <a:p>
                      <a:pPr marL="0" marR="0" lvl="0" indent="0" algn="l" rtl="0">
                        <a:lnSpc>
                          <a:spcPct val="100000"/>
                        </a:lnSpc>
                        <a:spcBef>
                          <a:spcPts val="0"/>
                        </a:spcBef>
                        <a:spcAft>
                          <a:spcPts val="0"/>
                        </a:spcAft>
                        <a:buClr>
                          <a:srgbClr val="000000"/>
                        </a:buClr>
                        <a:buSzPts val="1100"/>
                        <a:buFont typeface="Arial"/>
                        <a:buNone/>
                      </a:pPr>
                      <a:r>
                        <a:rPr lang="en-US" sz="1100" b="0" i="0" u="none" strike="noStrike" cap="none">
                          <a:solidFill>
                            <a:srgbClr val="151515"/>
                          </a:solidFill>
                          <a:latin typeface="Calibri"/>
                          <a:ea typeface="Calibri"/>
                          <a:cs typeface="Calibri"/>
                          <a:sym typeface="Calibri"/>
                        </a:rPr>
                        <a:t>chrysanthi.konstanti@cardet.org</a:t>
                      </a:r>
                      <a:endParaRPr sz="1400" u="none" strike="noStrike" cap="none"/>
                    </a:p>
                  </a:txBody>
                  <a:tcPr marL="73025" marR="73025" marT="45725" marB="45725" anchor="ctr">
                    <a:lnL w="9525" cap="flat" cmpd="sng">
                      <a:solidFill>
                        <a:srgbClr val="61ED98"/>
                      </a:solidFill>
                      <a:prstDash val="solid"/>
                      <a:round/>
                      <a:headEnd type="none" w="sm" len="sm"/>
                      <a:tailEnd type="none" w="sm" len="sm"/>
                    </a:lnL>
                    <a:lnR w="9525" cap="flat" cmpd="sng">
                      <a:solidFill>
                        <a:srgbClr val="61ED98"/>
                      </a:solidFill>
                      <a:prstDash val="solid"/>
                      <a:round/>
                      <a:headEnd type="none" w="sm" len="sm"/>
                      <a:tailEnd type="none" w="sm" len="sm"/>
                    </a:lnR>
                    <a:lnT w="9525" cap="flat" cmpd="sng">
                      <a:solidFill>
                        <a:srgbClr val="61ED98"/>
                      </a:solidFill>
                      <a:prstDash val="solid"/>
                      <a:round/>
                      <a:headEnd type="none" w="sm" len="sm"/>
                      <a:tailEnd type="none" w="sm" len="sm"/>
                    </a:lnT>
                    <a:lnB w="9525" cap="flat" cmpd="sng">
                      <a:solidFill>
                        <a:srgbClr val="61ED98"/>
                      </a:solidFill>
                      <a:prstDash val="solid"/>
                      <a:round/>
                      <a:headEnd type="none" w="sm" len="sm"/>
                      <a:tailEnd type="none" w="sm" len="sm"/>
                    </a:lnB>
                    <a:solidFill>
                      <a:srgbClr val="CAF9DC"/>
                    </a:solidFill>
                  </a:tcPr>
                </a:tc>
                <a:extLst>
                  <a:ext uri="{0D108BD9-81ED-4DB2-BD59-A6C34878D82A}">
                    <a16:rowId xmlns:a16="http://schemas.microsoft.com/office/drawing/2014/main" val="10005"/>
                  </a:ext>
                </a:extLst>
              </a:tr>
              <a:tr h="268600">
                <a:tc>
                  <a:txBody>
                    <a:bodyPr/>
                    <a:lstStyle/>
                    <a:p>
                      <a:pPr marL="0" marR="0" lvl="0" indent="0" algn="ctr" rtl="0">
                        <a:lnSpc>
                          <a:spcPct val="100000"/>
                        </a:lnSpc>
                        <a:spcBef>
                          <a:spcPts val="0"/>
                        </a:spcBef>
                        <a:spcAft>
                          <a:spcPts val="0"/>
                        </a:spcAft>
                        <a:buClr>
                          <a:srgbClr val="000000"/>
                        </a:buClr>
                        <a:buSzPts val="1100"/>
                        <a:buFont typeface="Arial"/>
                        <a:buNone/>
                      </a:pPr>
                      <a:r>
                        <a:rPr lang="en-US" sz="1100" b="1" i="0" u="none" strike="noStrike" cap="none">
                          <a:solidFill>
                            <a:srgbClr val="151515"/>
                          </a:solidFill>
                          <a:latin typeface="Calibri"/>
                          <a:ea typeface="Calibri"/>
                          <a:cs typeface="Calibri"/>
                          <a:sym typeface="Calibri"/>
                        </a:rPr>
                        <a:t>TINKER team</a:t>
                      </a:r>
                      <a:endParaRPr sz="1400" u="none" strike="noStrike" cap="none"/>
                    </a:p>
                  </a:txBody>
                  <a:tcPr marL="73025" marR="73025" marT="45725" marB="45725" anchor="ctr">
                    <a:lnL w="9525" cap="flat" cmpd="sng">
                      <a:solidFill>
                        <a:srgbClr val="61ED98"/>
                      </a:solidFill>
                      <a:prstDash val="solid"/>
                      <a:round/>
                      <a:headEnd type="none" w="sm" len="sm"/>
                      <a:tailEnd type="none" w="sm" len="sm"/>
                    </a:lnL>
                    <a:lnR w="9525" cap="flat" cmpd="sng">
                      <a:solidFill>
                        <a:srgbClr val="61ED98"/>
                      </a:solidFill>
                      <a:prstDash val="solid"/>
                      <a:round/>
                      <a:headEnd type="none" w="sm" len="sm"/>
                      <a:tailEnd type="none" w="sm" len="sm"/>
                    </a:lnR>
                    <a:lnT w="9525" cap="flat" cmpd="sng">
                      <a:solidFill>
                        <a:srgbClr val="61ED98"/>
                      </a:solidFill>
                      <a:prstDash val="solid"/>
                      <a:round/>
                      <a:headEnd type="none" w="sm" len="sm"/>
                      <a:tailEnd type="none" w="sm" len="sm"/>
                    </a:lnT>
                    <a:lnB w="9525" cap="flat" cmpd="sng">
                      <a:solidFill>
                        <a:srgbClr val="61ED98"/>
                      </a:solidFill>
                      <a:prstDash val="solid"/>
                      <a:round/>
                      <a:headEnd type="none" w="sm" len="sm"/>
                      <a:tailEnd type="none" w="sm" len="sm"/>
                    </a:lnB>
                    <a:solidFill>
                      <a:srgbClr val="CAF9DC"/>
                    </a:solidFill>
                  </a:tcPr>
                </a:tc>
                <a:tc>
                  <a:txBody>
                    <a:bodyPr/>
                    <a:lstStyle/>
                    <a:p>
                      <a:pPr marL="0" marR="0" lvl="0" indent="0" algn="ctr" rtl="0">
                        <a:lnSpc>
                          <a:spcPct val="100000"/>
                        </a:lnSpc>
                        <a:spcBef>
                          <a:spcPts val="0"/>
                        </a:spcBef>
                        <a:spcAft>
                          <a:spcPts val="0"/>
                        </a:spcAft>
                        <a:buClr>
                          <a:srgbClr val="000000"/>
                        </a:buClr>
                        <a:buSzPts val="1100"/>
                        <a:buFont typeface="Arial"/>
                        <a:buNone/>
                      </a:pPr>
                      <a:r>
                        <a:rPr lang="en-US" sz="1100" b="0" i="0" u="none" strike="noStrike" cap="none">
                          <a:solidFill>
                            <a:srgbClr val="151515"/>
                          </a:solidFill>
                          <a:latin typeface="Calibri"/>
                          <a:ea typeface="Calibri"/>
                          <a:cs typeface="Calibri"/>
                          <a:sym typeface="Calibri"/>
                        </a:rPr>
                        <a:t>Alle partners</a:t>
                      </a:r>
                      <a:endParaRPr sz="1400" u="none" strike="noStrike" cap="none"/>
                    </a:p>
                  </a:txBody>
                  <a:tcPr marL="73025" marR="73025" marT="45725" marB="45725" anchor="ctr">
                    <a:lnL w="9525" cap="flat" cmpd="sng">
                      <a:solidFill>
                        <a:srgbClr val="61ED98"/>
                      </a:solidFill>
                      <a:prstDash val="solid"/>
                      <a:round/>
                      <a:headEnd type="none" w="sm" len="sm"/>
                      <a:tailEnd type="none" w="sm" len="sm"/>
                    </a:lnL>
                    <a:lnR w="9525" cap="flat" cmpd="sng">
                      <a:solidFill>
                        <a:srgbClr val="61ED98"/>
                      </a:solidFill>
                      <a:prstDash val="solid"/>
                      <a:round/>
                      <a:headEnd type="none" w="sm" len="sm"/>
                      <a:tailEnd type="none" w="sm" len="sm"/>
                    </a:lnR>
                    <a:lnT w="9525" cap="flat" cmpd="sng">
                      <a:solidFill>
                        <a:srgbClr val="61ED98"/>
                      </a:solidFill>
                      <a:prstDash val="solid"/>
                      <a:round/>
                      <a:headEnd type="none" w="sm" len="sm"/>
                      <a:tailEnd type="none" w="sm" len="sm"/>
                    </a:lnT>
                    <a:lnB w="9525" cap="flat" cmpd="sng">
                      <a:solidFill>
                        <a:srgbClr val="61ED98"/>
                      </a:solidFill>
                      <a:prstDash val="solid"/>
                      <a:round/>
                      <a:headEnd type="none" w="sm" len="sm"/>
                      <a:tailEnd type="none" w="sm" len="sm"/>
                    </a:lnB>
                    <a:solidFill>
                      <a:srgbClr val="CAF9DC"/>
                    </a:solidFill>
                  </a:tcPr>
                </a:tc>
                <a:tc>
                  <a:txBody>
                    <a:bodyPr/>
                    <a:lstStyle/>
                    <a:p>
                      <a:pPr marL="0" marR="0" lvl="0" indent="0" algn="l" rtl="0">
                        <a:lnSpc>
                          <a:spcPct val="100000"/>
                        </a:lnSpc>
                        <a:spcBef>
                          <a:spcPts val="0"/>
                        </a:spcBef>
                        <a:spcAft>
                          <a:spcPts val="0"/>
                        </a:spcAft>
                        <a:buClr>
                          <a:srgbClr val="000000"/>
                        </a:buClr>
                        <a:buSzPts val="1100"/>
                        <a:buFont typeface="Arial"/>
                        <a:buNone/>
                      </a:pPr>
                      <a:r>
                        <a:rPr lang="en-US" sz="1100" b="0" i="0" u="none" strike="noStrike" cap="none">
                          <a:solidFill>
                            <a:srgbClr val="151515"/>
                          </a:solidFill>
                          <a:latin typeface="Calibri"/>
                          <a:ea typeface="Calibri"/>
                          <a:cs typeface="Calibri"/>
                          <a:sym typeface="Calibri"/>
                        </a:rPr>
                        <a:t>tinkerproject@googlegroups.com</a:t>
                      </a:r>
                      <a:endParaRPr sz="1400" u="none" strike="noStrike" cap="none"/>
                    </a:p>
                  </a:txBody>
                  <a:tcPr marL="73025" marR="73025" marT="45725" marB="45725" anchor="ctr">
                    <a:lnL w="9525" cap="flat" cmpd="sng">
                      <a:solidFill>
                        <a:srgbClr val="61ED98"/>
                      </a:solidFill>
                      <a:prstDash val="solid"/>
                      <a:round/>
                      <a:headEnd type="none" w="sm" len="sm"/>
                      <a:tailEnd type="none" w="sm" len="sm"/>
                    </a:lnL>
                    <a:lnR w="9525" cap="flat" cmpd="sng">
                      <a:solidFill>
                        <a:srgbClr val="61ED98"/>
                      </a:solidFill>
                      <a:prstDash val="solid"/>
                      <a:round/>
                      <a:headEnd type="none" w="sm" len="sm"/>
                      <a:tailEnd type="none" w="sm" len="sm"/>
                    </a:lnR>
                    <a:lnT w="9525" cap="flat" cmpd="sng">
                      <a:solidFill>
                        <a:srgbClr val="61ED98"/>
                      </a:solidFill>
                      <a:prstDash val="solid"/>
                      <a:round/>
                      <a:headEnd type="none" w="sm" len="sm"/>
                      <a:tailEnd type="none" w="sm" len="sm"/>
                    </a:lnT>
                    <a:lnB w="9525" cap="flat" cmpd="sng">
                      <a:solidFill>
                        <a:srgbClr val="61ED98"/>
                      </a:solidFill>
                      <a:prstDash val="solid"/>
                      <a:round/>
                      <a:headEnd type="none" w="sm" len="sm"/>
                      <a:tailEnd type="none" w="sm" len="sm"/>
                    </a:lnB>
                    <a:solidFill>
                      <a:srgbClr val="CAF9DC"/>
                    </a:solidFill>
                  </a:tcPr>
                </a:tc>
                <a:extLst>
                  <a:ext uri="{0D108BD9-81ED-4DB2-BD59-A6C34878D82A}">
                    <a16:rowId xmlns:a16="http://schemas.microsoft.com/office/drawing/2014/main" val="10006"/>
                  </a:ext>
                </a:extLst>
              </a:tr>
            </a:tbl>
          </a:graphicData>
        </a:graphic>
      </p:graphicFrame>
      <p:sp>
        <p:nvSpPr>
          <p:cNvPr id="263" name="Google Shape;263;p8"/>
          <p:cNvSpPr/>
          <p:nvPr/>
        </p:nvSpPr>
        <p:spPr>
          <a:xfrm>
            <a:off x="1254125" y="1759459"/>
            <a:ext cx="12192000" cy="457200"/>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64" name="Google Shape;264;p8"/>
          <p:cNvSpPr txBox="1"/>
          <p:nvPr/>
        </p:nvSpPr>
        <p:spPr>
          <a:xfrm>
            <a:off x="1076841" y="3590201"/>
            <a:ext cx="7832271" cy="1600197"/>
          </a:xfrm>
          <a:prstGeom prst="rect">
            <a:avLst/>
          </a:prstGeom>
          <a:noFill/>
          <a:ln>
            <a:noFill/>
          </a:ln>
        </p:spPr>
        <p:txBody>
          <a:bodyPr spcFirstLastPara="1" wrap="square" lIns="91425" tIns="45700" rIns="91425" bIns="45700" anchor="ctr" anchorCtr="0">
            <a:normAutofit/>
          </a:bodyPr>
          <a:lstStyle/>
          <a:p>
            <a:pPr marL="0" marR="0" lvl="0" indent="0" algn="ctr" rtl="0">
              <a:lnSpc>
                <a:spcPct val="90000"/>
              </a:lnSpc>
              <a:spcBef>
                <a:spcPts val="0"/>
              </a:spcBef>
              <a:spcAft>
                <a:spcPts val="0"/>
              </a:spcAft>
              <a:buClr>
                <a:schemeClr val="accent1"/>
              </a:buClr>
              <a:buSzPts val="2000"/>
              <a:buFont typeface="Calibri"/>
              <a:buNone/>
            </a:pPr>
            <a:r>
              <a:rPr lang="en-US" sz="2000" b="1" i="0" u="none" strike="noStrike" cap="none">
                <a:solidFill>
                  <a:schemeClr val="accent1"/>
                </a:solidFill>
                <a:latin typeface="Calibri"/>
                <a:ea typeface="Calibri"/>
                <a:cs typeface="Calibri"/>
                <a:sym typeface="Calibri"/>
              </a:rPr>
              <a:t>Hartelijk dank!</a:t>
            </a:r>
            <a:endParaRPr sz="1400" b="0" i="0" u="none" strike="noStrike" cap="none">
              <a:solidFill>
                <a:srgbClr val="000000"/>
              </a:solidFill>
              <a:latin typeface="Arial"/>
              <a:ea typeface="Arial"/>
              <a:cs typeface="Arial"/>
              <a:sym typeface="Arial"/>
            </a:endParaRPr>
          </a:p>
          <a:p>
            <a:pPr marL="0" marR="0" lvl="0" indent="0" algn="ctr" rtl="0">
              <a:lnSpc>
                <a:spcPct val="90000"/>
              </a:lnSpc>
              <a:spcBef>
                <a:spcPts val="0"/>
              </a:spcBef>
              <a:spcAft>
                <a:spcPts val="0"/>
              </a:spcAft>
              <a:buClr>
                <a:schemeClr val="accent1"/>
              </a:buClr>
              <a:buSzPts val="2000"/>
              <a:buFont typeface="Calibri"/>
              <a:buNone/>
            </a:pPr>
            <a:r>
              <a:rPr lang="en-US" sz="2000" b="1" i="0" u="none" strike="noStrike" cap="none">
                <a:solidFill>
                  <a:schemeClr val="accent1"/>
                </a:solidFill>
                <a:latin typeface="Calibri"/>
                <a:ea typeface="Calibri"/>
                <a:cs typeface="Calibri"/>
                <a:sym typeface="Calibri"/>
              </a:rPr>
              <a:t>WP3 team</a:t>
            </a:r>
            <a:endParaRPr sz="2000" b="1" i="0" u="none" strike="noStrike" cap="none">
              <a:solidFill>
                <a:schemeClr val="accent1"/>
              </a:solidFill>
              <a:latin typeface="Calibri"/>
              <a:ea typeface="Calibri"/>
              <a:cs typeface="Calibri"/>
              <a:sym typeface="Calibri"/>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70"/>
        <p:cNvGrpSpPr/>
        <p:nvPr/>
      </p:nvGrpSpPr>
      <p:grpSpPr>
        <a:xfrm>
          <a:off x="0" y="0"/>
          <a:ext cx="0" cy="0"/>
          <a:chOff x="0" y="0"/>
          <a:chExt cx="0" cy="0"/>
        </a:xfrm>
      </p:grpSpPr>
      <p:sp>
        <p:nvSpPr>
          <p:cNvPr id="71" name="Google Shape;71;p2"/>
          <p:cNvSpPr txBox="1">
            <a:spLocks noGrp="1"/>
          </p:cNvSpPr>
          <p:nvPr>
            <p:ph type="ctrTitle"/>
          </p:nvPr>
        </p:nvSpPr>
        <p:spPr>
          <a:xfrm>
            <a:off x="240701" y="1916193"/>
            <a:ext cx="6914700" cy="13341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2000"/>
              <a:buFont typeface="Calibri"/>
              <a:buNone/>
            </a:pPr>
            <a:r>
              <a:rPr lang="en-US" dirty="0"/>
              <a:t>Module 8: </a:t>
            </a:r>
            <a:r>
              <a:rPr lang="en-GB" sz="1800" kern="0" dirty="0">
                <a:solidFill>
                  <a:srgbClr val="000000"/>
                </a:solidFill>
                <a:effectLst/>
                <a:latin typeface="Calibri" panose="020F0502020204030204" pitchFamily="34" charset="0"/>
                <a:ea typeface="Calibri" panose="020F0502020204030204" pitchFamily="34" charset="0"/>
              </a:rPr>
              <a:t>Workshop: co-design en evaluatie van leerscenario's voor informaticaonderwijs en -beoordeling in de bovenbouw van het basisonderwijs, gebaseerd op het TINKER-raamwerk</a:t>
            </a:r>
            <a:endParaRPr dirty="0"/>
          </a:p>
        </p:txBody>
      </p:sp>
      <p:sp>
        <p:nvSpPr>
          <p:cNvPr id="72" name="Google Shape;72;p2"/>
          <p:cNvSpPr txBox="1">
            <a:spLocks noGrp="1"/>
          </p:cNvSpPr>
          <p:nvPr>
            <p:ph type="subTitle" idx="1"/>
          </p:nvPr>
        </p:nvSpPr>
        <p:spPr>
          <a:xfrm>
            <a:off x="401325" y="3728025"/>
            <a:ext cx="4892400" cy="12927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1600"/>
              <a:buNone/>
            </a:pPr>
            <a:r>
              <a:rPr lang="en-US" sz="1800" dirty="0">
                <a:solidFill>
                  <a:srgbClr val="1D1D1B"/>
                </a:solidFill>
                <a:latin typeface="Calibri"/>
                <a:ea typeface="Calibri"/>
                <a:cs typeface="Calibri"/>
                <a:sym typeface="Calibri"/>
              </a:rPr>
              <a:t>Unit 8.1: </a:t>
            </a:r>
            <a:r>
              <a:rPr lang="en-GB" sz="1800" kern="0" dirty="0">
                <a:solidFill>
                  <a:srgbClr val="000000"/>
                </a:solidFill>
                <a:effectLst/>
                <a:latin typeface="Calibri" panose="020F0502020204030204" pitchFamily="34" charset="0"/>
                <a:ea typeface="Calibri" panose="020F0502020204030204" pitchFamily="34" charset="0"/>
              </a:rPr>
              <a:t>Samen effectieve leerscenario's maken</a:t>
            </a:r>
            <a:endParaRPr sz="1800" dirty="0">
              <a:solidFill>
                <a:srgbClr val="1D1D1B"/>
              </a:solidFill>
            </a:endParaRPr>
          </a:p>
        </p:txBody>
      </p:sp>
    </p:spTree>
  </p:cSld>
  <p:clrMapOvr>
    <a:masterClrMapping/>
  </p:clrMapOvr>
</p:sld>
</file>

<file path=ppt/slides/slide20.xml><?xml version="1.0" encoding="utf-8"?>
<p:sld xmlns:a16="http://schemas.microsoft.com/office/drawing/2014/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F46148-246B-2198-73AB-DB3544E5268F}"/>
              </a:ext>
            </a:extLst>
          </p:cNvPr>
          <p:cNvSpPr>
            <a:spLocks noGrp="1"/>
          </p:cNvSpPr>
          <p:nvPr>
            <p:ph type="title"/>
          </p:nvPr>
        </p:nvSpPr>
        <p:spPr/>
        <p:txBody>
          <a:bodyPr/>
          <a:lstStyle/>
          <a:p>
            <a:r>
              <a:rPr lang="en-US" dirty="0"/>
              <a:t>Referenties </a:t>
            </a:r>
            <a:endParaRPr lang="el-GR" dirty="0"/>
          </a:p>
        </p:txBody>
      </p:sp>
      <p:sp>
        <p:nvSpPr>
          <p:cNvPr id="3" name="Text Placeholder 2">
            <a:extLst>
              <a:ext uri="{FF2B5EF4-FFF2-40B4-BE49-F238E27FC236}">
                <a16:creationId xmlns:a16="http://schemas.microsoft.com/office/drawing/2014/main" id="{D9B1EEB9-7DA4-352C-6802-2BB2454EC1B6}"/>
              </a:ext>
            </a:extLst>
          </p:cNvPr>
          <p:cNvSpPr>
            <a:spLocks noGrp="1"/>
          </p:cNvSpPr>
          <p:nvPr>
            <p:ph type="body" idx="1"/>
          </p:nvPr>
        </p:nvSpPr>
        <p:spPr/>
        <p:txBody>
          <a:bodyPr/>
          <a:lstStyle/>
          <a:p>
            <a:endParaRPr lang="el-GR"/>
          </a:p>
        </p:txBody>
      </p:sp>
      <p:sp>
        <p:nvSpPr>
          <p:cNvPr id="4" name="Text Placeholder 3">
            <a:extLst>
              <a:ext uri="{FF2B5EF4-FFF2-40B4-BE49-F238E27FC236}">
                <a16:creationId xmlns:a16="http://schemas.microsoft.com/office/drawing/2014/main" id="{07A3FF8D-7494-B623-DC15-90C286436A22}"/>
              </a:ext>
            </a:extLst>
          </p:cNvPr>
          <p:cNvSpPr>
            <a:spLocks noGrp="1"/>
          </p:cNvSpPr>
          <p:nvPr>
            <p:ph type="body" idx="2"/>
          </p:nvPr>
        </p:nvSpPr>
        <p:spPr/>
        <p:txBody>
          <a:bodyPr/>
          <a:lstStyle/>
          <a:p>
            <a:pPr>
              <a:lnSpc>
                <a:spcPct val="107000"/>
              </a:lnSpc>
              <a:spcAft>
                <a:spcPts val="800"/>
              </a:spcAft>
              <a:buNone/>
            </a:pPr>
            <a:r>
              <a:rPr lang="en-GB" sz="1800" dirty="0">
                <a:solidFill>
                  <a:srgbClr val="000000"/>
                </a:solidFill>
                <a:effectLst/>
                <a:latin typeface="Segoe UI" panose="020B0502040204020203" pitchFamily="34" charset="0"/>
                <a:ea typeface="Times New Roman" panose="02020603050405020304" pitchFamily="18" charset="0"/>
              </a:rPr>
              <a:t>Aronson, E., &amp; Patnoe, S. (2011). De legpuzzelklas. Sage.</a:t>
            </a:r>
            <a:endParaRPr lang="el-GR" sz="1800" dirty="0">
              <a:solidFill>
                <a:srgbClr val="000000"/>
              </a:solidFill>
              <a:effectLst/>
              <a:latin typeface="Calibri" panose="020F0502020204030204" pitchFamily="34" charset="0"/>
              <a:ea typeface="Calibri" panose="020F0502020204030204" pitchFamily="34" charset="0"/>
            </a:endParaRPr>
          </a:p>
          <a:p>
            <a:pPr>
              <a:lnSpc>
                <a:spcPct val="107000"/>
              </a:lnSpc>
              <a:spcAft>
                <a:spcPts val="800"/>
              </a:spcAft>
              <a:buNone/>
            </a:pPr>
            <a:r>
              <a:rPr lang="en-GB" sz="1800" dirty="0">
                <a:solidFill>
                  <a:srgbClr val="000000"/>
                </a:solidFill>
                <a:effectLst/>
                <a:latin typeface="Segoe UI" panose="020B0502040204020203" pitchFamily="34" charset="0"/>
                <a:ea typeface="Times New Roman" panose="02020603050405020304" pitchFamily="18" charset="0"/>
              </a:rPr>
              <a:t>Bambino, D. (2002). Kritische vrienden. Educational Leadership, 59(6), 25-27.</a:t>
            </a:r>
            <a:endParaRPr lang="el-GR" sz="1800" dirty="0">
              <a:solidFill>
                <a:srgbClr val="000000"/>
              </a:solidFill>
              <a:effectLst/>
              <a:latin typeface="Calibri" panose="020F0502020204030204" pitchFamily="34" charset="0"/>
              <a:ea typeface="Calibri" panose="020F0502020204030204" pitchFamily="34" charset="0"/>
            </a:endParaRPr>
          </a:p>
          <a:p>
            <a:pPr>
              <a:lnSpc>
                <a:spcPct val="107000"/>
              </a:lnSpc>
              <a:spcAft>
                <a:spcPts val="800"/>
              </a:spcAft>
              <a:buNone/>
            </a:pPr>
            <a:r>
              <a:rPr lang="en-GB" sz="1800" dirty="0">
                <a:solidFill>
                  <a:srgbClr val="000000"/>
                </a:solidFill>
                <a:effectLst/>
                <a:latin typeface="Segoe UI" panose="020B0502040204020203" pitchFamily="34" charset="0"/>
                <a:ea typeface="Times New Roman" panose="02020603050405020304" pitchFamily="18" charset="0"/>
              </a:rPr>
              <a:t>Johnson, D.W., &amp; Johnson, R.T. (1999). Samen en alleen leren. Allyn &amp; Bacon.</a:t>
            </a:r>
            <a:endParaRPr lang="el-GR" sz="1800" dirty="0">
              <a:solidFill>
                <a:srgbClr val="000000"/>
              </a:solidFill>
              <a:effectLst/>
              <a:latin typeface="Calibri" panose="020F0502020204030204" pitchFamily="34" charset="0"/>
              <a:ea typeface="Calibri" panose="020F0502020204030204" pitchFamily="34" charset="0"/>
            </a:endParaRPr>
          </a:p>
          <a:p>
            <a:pPr>
              <a:lnSpc>
                <a:spcPct val="107000"/>
              </a:lnSpc>
              <a:spcAft>
                <a:spcPts val="800"/>
              </a:spcAft>
              <a:buNone/>
            </a:pPr>
            <a:r>
              <a:rPr lang="en-GB" sz="1800" dirty="0">
                <a:solidFill>
                  <a:srgbClr val="000000"/>
                </a:solidFill>
                <a:effectLst/>
                <a:latin typeface="Segoe UI" panose="020B0502040204020203" pitchFamily="34" charset="0"/>
                <a:ea typeface="Times New Roman" panose="02020603050405020304" pitchFamily="18" charset="0"/>
              </a:rPr>
              <a:t>Koch, M., et al. (2020). Genderinclusief ontwerp in CS-onderwijs. ACM SIGCSE, 51(1), 12-18.</a:t>
            </a:r>
            <a:endParaRPr lang="el-GR" sz="1800" dirty="0">
              <a:solidFill>
                <a:srgbClr val="000000"/>
              </a:solidFill>
              <a:effectLst/>
              <a:latin typeface="Calibri" panose="020F0502020204030204" pitchFamily="34" charset="0"/>
              <a:ea typeface="Calibri" panose="020F0502020204030204" pitchFamily="34" charset="0"/>
            </a:endParaRPr>
          </a:p>
          <a:p>
            <a:pPr>
              <a:lnSpc>
                <a:spcPct val="107000"/>
              </a:lnSpc>
              <a:spcAft>
                <a:spcPts val="800"/>
              </a:spcAft>
            </a:pPr>
            <a:r>
              <a:rPr lang="en-GB" sz="1800" dirty="0">
                <a:solidFill>
                  <a:srgbClr val="000000"/>
                </a:solidFill>
                <a:effectLst/>
                <a:latin typeface="Segoe UI" panose="020B0502040204020203" pitchFamily="34" charset="0"/>
                <a:ea typeface="Times New Roman" panose="02020603050405020304" pitchFamily="18" charset="0"/>
              </a:rPr>
              <a:t>Margolis, J., &amp; Fisher, A. (2002). Het clubhuis ontsluiten. MIT Press.</a:t>
            </a:r>
          </a:p>
          <a:p>
            <a:pPr>
              <a:lnSpc>
                <a:spcPct val="107000"/>
              </a:lnSpc>
              <a:spcAft>
                <a:spcPts val="800"/>
              </a:spcAft>
            </a:pPr>
            <a:r>
              <a:rPr lang="en-GB" b="1" dirty="0">
                <a:solidFill>
                  <a:srgbClr val="000000"/>
                </a:solidFill>
                <a:latin typeface="Segoe UI" panose="020B0502040204020203" pitchFamily="34" charset="0"/>
                <a:ea typeface="Calibri" panose="020F0502020204030204" pitchFamily="34" charset="0"/>
              </a:rPr>
              <a:t>Websites:</a:t>
            </a:r>
          </a:p>
          <a:p>
            <a:pPr>
              <a:lnSpc>
                <a:spcPct val="107000"/>
              </a:lnSpc>
              <a:spcAft>
                <a:spcPts val="800"/>
              </a:spcAft>
            </a:pPr>
            <a:r>
              <a:rPr lang="en-US" sz="1800" dirty="0">
                <a:solidFill>
                  <a:srgbClr val="000000"/>
                </a:solidFill>
                <a:effectLst/>
                <a:latin typeface="Calibri" panose="020F0502020204030204" pitchFamily="34" charset="0"/>
                <a:ea typeface="Calibri" panose="020F0502020204030204" pitchFamily="34" charset="0"/>
              </a:rPr>
              <a:t>https://www.youtube.com/watch?v=euhtXUgBEts, The Jigsaw Method, geraadpleegd op 15/5/2025.</a:t>
            </a:r>
          </a:p>
          <a:p>
            <a:pPr>
              <a:lnSpc>
                <a:spcPct val="107000"/>
              </a:lnSpc>
              <a:spcAft>
                <a:spcPts val="800"/>
              </a:spcAft>
            </a:pPr>
            <a:r>
              <a:rPr lang="en-US" sz="1800" dirty="0">
                <a:solidFill>
                  <a:srgbClr val="000000"/>
                </a:solidFill>
                <a:effectLst/>
                <a:latin typeface="Calibri" panose="020F0502020204030204" pitchFamily="34" charset="0"/>
                <a:ea typeface="Calibri" panose="020F0502020204030204" pitchFamily="34" charset="0"/>
              </a:rPr>
              <a:t>https://www.youtube.com/watch?v=tMBu5XZs-LA, Stappen van </a:t>
            </a:r>
            <a:r>
              <a:rPr lang="en-US" sz="1800" dirty="0" err="1">
                <a:solidFill>
                  <a:srgbClr val="000000"/>
                </a:solidFill>
                <a:effectLst/>
                <a:latin typeface="Calibri" panose="020F0502020204030204" pitchFamily="34" charset="0"/>
                <a:ea typeface="Calibri" panose="020F0502020204030204" pitchFamily="34" charset="0"/>
              </a:rPr>
              <a:t>RoundRobin</a:t>
            </a:r>
            <a:r>
              <a:rPr lang="en-US" sz="1800" dirty="0">
                <a:solidFill>
                  <a:srgbClr val="000000"/>
                </a:solidFill>
                <a:effectLst/>
                <a:latin typeface="Calibri" panose="020F0502020204030204" pitchFamily="34" charset="0"/>
                <a:ea typeface="Calibri" panose="020F0502020204030204" pitchFamily="34" charset="0"/>
              </a:rPr>
              <a:t>, bekeken op 15/5/2025.</a:t>
            </a:r>
          </a:p>
          <a:p>
            <a:pPr>
              <a:lnSpc>
                <a:spcPct val="107000"/>
              </a:lnSpc>
              <a:spcAft>
                <a:spcPts val="800"/>
              </a:spcAft>
            </a:pPr>
            <a:r>
              <a:rPr lang="en-US" sz="1800" b="1" dirty="0">
                <a:solidFill>
                  <a:srgbClr val="000000"/>
                </a:solidFill>
                <a:effectLst/>
                <a:latin typeface="Calibri" panose="020F0502020204030204" pitchFamily="34" charset="0"/>
                <a:ea typeface="Calibri" panose="020F0502020204030204" pitchFamily="34" charset="0"/>
              </a:rPr>
              <a:t>* Afbeeldingen zijn gegenereerd met behulp van Napkin AI door Ioannis Georgakopoulos.</a:t>
            </a:r>
          </a:p>
          <a:p>
            <a:pPr>
              <a:lnSpc>
                <a:spcPct val="107000"/>
              </a:lnSpc>
              <a:spcAft>
                <a:spcPts val="800"/>
              </a:spcAft>
            </a:pPr>
            <a:endParaRPr lang="en-US" sz="1800" dirty="0">
              <a:solidFill>
                <a:srgbClr val="000000"/>
              </a:solidFill>
              <a:effectLst/>
              <a:latin typeface="Calibri" panose="020F0502020204030204" pitchFamily="34" charset="0"/>
              <a:ea typeface="Calibri" panose="020F0502020204030204" pitchFamily="34" charset="0"/>
            </a:endParaRPr>
          </a:p>
          <a:p>
            <a:pPr>
              <a:lnSpc>
                <a:spcPct val="107000"/>
              </a:lnSpc>
              <a:spcAft>
                <a:spcPts val="800"/>
              </a:spcAft>
            </a:pPr>
            <a:endParaRPr lang="en-US" sz="1800" dirty="0">
              <a:solidFill>
                <a:srgbClr val="000000"/>
              </a:solidFill>
              <a:effectLst/>
              <a:latin typeface="Calibri" panose="020F0502020204030204" pitchFamily="34" charset="0"/>
              <a:ea typeface="Calibri" panose="020F0502020204030204" pitchFamily="34" charset="0"/>
            </a:endParaRPr>
          </a:p>
          <a:p>
            <a:pPr>
              <a:lnSpc>
                <a:spcPct val="107000"/>
              </a:lnSpc>
              <a:spcAft>
                <a:spcPts val="800"/>
              </a:spcAft>
            </a:pPr>
            <a:endParaRPr lang="el-GR" sz="1800" dirty="0">
              <a:solidFill>
                <a:srgbClr val="000000"/>
              </a:solidFill>
              <a:effectLst/>
              <a:latin typeface="Calibri" panose="020F0502020204030204" pitchFamily="34" charset="0"/>
              <a:ea typeface="Calibri" panose="020F0502020204030204" pitchFamily="34" charset="0"/>
            </a:endParaRPr>
          </a:p>
          <a:p>
            <a:endParaRPr lang="el-GR" dirty="0"/>
          </a:p>
        </p:txBody>
      </p:sp>
    </p:spTree>
    <p:extLst>
      <p:ext uri="{BB962C8B-B14F-4D97-AF65-F5344CB8AC3E}">
        <p14:creationId xmlns:p14="http://schemas.microsoft.com/office/powerpoint/2010/main" val="428101607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76"/>
        <p:cNvGrpSpPr/>
        <p:nvPr/>
      </p:nvGrpSpPr>
      <p:grpSpPr>
        <a:xfrm>
          <a:off x="0" y="0"/>
          <a:ext cx="0" cy="0"/>
          <a:chOff x="0" y="0"/>
          <a:chExt cx="0" cy="0"/>
        </a:xfrm>
      </p:grpSpPr>
      <p:sp>
        <p:nvSpPr>
          <p:cNvPr id="77" name="Google Shape;77;p4"/>
          <p:cNvSpPr txBox="1">
            <a:spLocks noGrp="1"/>
          </p:cNvSpPr>
          <p:nvPr>
            <p:ph type="title"/>
          </p:nvPr>
        </p:nvSpPr>
        <p:spPr>
          <a:xfrm>
            <a:off x="97970" y="81642"/>
            <a:ext cx="11944351" cy="715879"/>
          </a:xfrm>
          <a:prstGeom prst="rect">
            <a:avLst/>
          </a:prstGeom>
          <a:noFill/>
          <a:ln>
            <a:noFill/>
          </a:ln>
        </p:spPr>
        <p:txBody>
          <a:bodyPr spcFirstLastPara="1" wrap="square" lIns="91425"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sz="2800" b="1" i="0" u="none" strike="noStrike">
                <a:solidFill>
                  <a:srgbClr val="FFFFFF"/>
                </a:solidFill>
                <a:latin typeface="Calibri"/>
                <a:ea typeface="Calibri"/>
                <a:cs typeface="Calibri"/>
                <a:sym typeface="Calibri"/>
              </a:rPr>
              <a:t>Leerresultaten</a:t>
            </a:r>
            <a:endParaRPr sz="2800">
              <a:solidFill>
                <a:srgbClr val="FFFFFF"/>
              </a:solidFill>
            </a:endParaRPr>
          </a:p>
        </p:txBody>
      </p:sp>
      <p:sp>
        <p:nvSpPr>
          <p:cNvPr id="78" name="Google Shape;78;p4"/>
          <p:cNvSpPr txBox="1">
            <a:spLocks noGrp="1"/>
          </p:cNvSpPr>
          <p:nvPr>
            <p:ph type="body" idx="2"/>
          </p:nvPr>
        </p:nvSpPr>
        <p:spPr>
          <a:xfrm>
            <a:off x="355599" y="1462685"/>
            <a:ext cx="11087101" cy="5289179"/>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accent4"/>
              </a:buClr>
              <a:buSzPts val="1800"/>
              <a:buNone/>
            </a:pPr>
            <a:r>
              <a:rPr lang="en-US" b="0" i="0" u="none" strike="noStrike" dirty="0">
                <a:solidFill>
                  <a:srgbClr val="1D1D1B"/>
                </a:solidFill>
                <a:latin typeface="Calibri"/>
                <a:ea typeface="Calibri"/>
                <a:cs typeface="Calibri"/>
                <a:sym typeface="Calibri"/>
              </a:rPr>
              <a:t>Aan het eind van deze module zijn docenten in staat om</a:t>
            </a:r>
            <a:endParaRPr b="1" i="0" u="none" strike="noStrike" dirty="0">
              <a:solidFill>
                <a:srgbClr val="1D1D1B"/>
              </a:solidFill>
              <a:latin typeface="Calibri"/>
              <a:ea typeface="Calibri"/>
              <a:cs typeface="Calibri"/>
              <a:sym typeface="Calibri"/>
            </a:endParaRPr>
          </a:p>
          <a:p>
            <a:pPr marL="0" lvl="0" indent="0" algn="l" rtl="0">
              <a:lnSpc>
                <a:spcPct val="90000"/>
              </a:lnSpc>
              <a:spcBef>
                <a:spcPts val="0"/>
              </a:spcBef>
              <a:spcAft>
                <a:spcPts val="0"/>
              </a:spcAft>
              <a:buClr>
                <a:schemeClr val="accent4"/>
              </a:buClr>
              <a:buSzPts val="1800"/>
              <a:buNone/>
            </a:pPr>
            <a:endParaRPr lang="en-US" b="1" dirty="0">
              <a:solidFill>
                <a:srgbClr val="1D1D1B"/>
              </a:solidFill>
              <a:latin typeface="Calibri"/>
              <a:ea typeface="Calibri"/>
              <a:cs typeface="Calibri"/>
              <a:sym typeface="Calibri"/>
            </a:endParaRPr>
          </a:p>
          <a:p>
            <a:pPr marL="0" lvl="0" indent="0" algn="l" rtl="0">
              <a:lnSpc>
                <a:spcPct val="90000"/>
              </a:lnSpc>
              <a:spcBef>
                <a:spcPts val="0"/>
              </a:spcBef>
              <a:spcAft>
                <a:spcPts val="0"/>
              </a:spcAft>
              <a:buClr>
                <a:schemeClr val="accent4"/>
              </a:buClr>
              <a:buSzPts val="1800"/>
              <a:buNone/>
            </a:pPr>
            <a:r>
              <a:rPr lang="en-US" dirty="0">
                <a:solidFill>
                  <a:srgbClr val="1D1D1B"/>
                </a:solidFill>
                <a:latin typeface="Calibri"/>
                <a:ea typeface="Calibri"/>
                <a:cs typeface="Calibri"/>
                <a:sym typeface="Calibri"/>
              </a:rPr>
              <a:t>1. Gestructureerde samenwerkingstechnieken toepassen om leerscenario's voor informatica te ontwerpen.</a:t>
            </a:r>
          </a:p>
          <a:p>
            <a:pPr marL="0" lvl="0" indent="0" algn="l" rtl="0">
              <a:lnSpc>
                <a:spcPct val="90000"/>
              </a:lnSpc>
              <a:spcBef>
                <a:spcPts val="0"/>
              </a:spcBef>
              <a:spcAft>
                <a:spcPts val="0"/>
              </a:spcAft>
              <a:buClr>
                <a:schemeClr val="accent4"/>
              </a:buClr>
              <a:buSzPts val="1800"/>
              <a:buNone/>
            </a:pPr>
            <a:r>
              <a:rPr lang="en-US" dirty="0">
                <a:solidFill>
                  <a:srgbClr val="1D1D1B"/>
                </a:solidFill>
                <a:latin typeface="Calibri"/>
                <a:ea typeface="Calibri"/>
                <a:cs typeface="Calibri"/>
                <a:sym typeface="Calibri"/>
              </a:rPr>
              <a:t>2. Gebruik maken van brainstorming en consensusvormende strategieën om inclusieve lesideeën te genereren.</a:t>
            </a:r>
          </a:p>
          <a:p>
            <a:pPr marL="0" lvl="0" indent="0" algn="l" rtl="0">
              <a:lnSpc>
                <a:spcPct val="90000"/>
              </a:lnSpc>
              <a:spcBef>
                <a:spcPts val="0"/>
              </a:spcBef>
              <a:spcAft>
                <a:spcPts val="0"/>
              </a:spcAft>
              <a:buClr>
                <a:schemeClr val="accent4"/>
              </a:buClr>
              <a:buSzPts val="1800"/>
              <a:buNone/>
            </a:pPr>
            <a:r>
              <a:rPr lang="en-US" dirty="0">
                <a:solidFill>
                  <a:srgbClr val="1D1D1B"/>
                </a:solidFill>
              </a:rPr>
              <a:t>3. Authentiek leren en genderintegratieprincipes integreren in gezamenlijke planning.</a:t>
            </a:r>
            <a:endParaRPr dirty="0">
              <a:solidFill>
                <a:srgbClr val="1D1D1B"/>
              </a:solidFill>
              <a:latin typeface="Calibri"/>
              <a:ea typeface="Calibri"/>
              <a:cs typeface="Calibri"/>
              <a:sym typeface="Calibri"/>
            </a:endParaRPr>
          </a:p>
        </p:txBody>
      </p:sp>
    </p:spTree>
  </p:cSld>
  <p:clrMapOvr>
    <a:masterClrMapping/>
  </p:clrMapOvr>
</p:sld>
</file>

<file path=ppt/slides/slide4.xml><?xml version="1.0" encoding="utf-8"?>
<p:sld xmlns:a16="http://schemas.microsoft.com/office/drawing/2014/main" xmlns:p14="http://schemas.microsoft.com/office/powerpoint/2010/main" xmlns:a="http://schemas.openxmlformats.org/drawingml/2006/main" xmlns:r="http://schemas.openxmlformats.org/officeDocument/2006/relationships" xmlns:p="http://schemas.openxmlformats.org/presentationml/2006/main">
  <p:cSld>
    <p:spTree>
      <p:nvGrpSpPr>
        <p:cNvPr id="1" name="Shape 76">
          <a:extLst>
            <a:ext uri="{FF2B5EF4-FFF2-40B4-BE49-F238E27FC236}">
              <a16:creationId xmlns:a16="http://schemas.microsoft.com/office/drawing/2014/main" id="{FC2A80D2-6143-B338-2C8F-EAED16C2009E}"/>
            </a:ext>
          </a:extLst>
        </p:cNvPr>
        <p:cNvGrpSpPr/>
        <p:nvPr/>
      </p:nvGrpSpPr>
      <p:grpSpPr>
        <a:xfrm>
          <a:off x="0" y="0"/>
          <a:ext cx="0" cy="0"/>
          <a:chOff x="0" y="0"/>
          <a:chExt cx="0" cy="0"/>
        </a:xfrm>
      </p:grpSpPr>
      <p:sp>
        <p:nvSpPr>
          <p:cNvPr id="77" name="Google Shape;77;p4">
            <a:extLst>
              <a:ext uri="{FF2B5EF4-FFF2-40B4-BE49-F238E27FC236}">
                <a16:creationId xmlns:a16="http://schemas.microsoft.com/office/drawing/2014/main" id="{4D40DD28-EFBA-2EDA-8B74-68017088B7E9}"/>
              </a:ext>
            </a:extLst>
          </p:cNvPr>
          <p:cNvSpPr txBox="1">
            <a:spLocks noGrp="1"/>
          </p:cNvSpPr>
          <p:nvPr>
            <p:ph type="title"/>
          </p:nvPr>
        </p:nvSpPr>
        <p:spPr>
          <a:xfrm>
            <a:off x="97970" y="81642"/>
            <a:ext cx="11944351" cy="715879"/>
          </a:xfrm>
          <a:prstGeom prst="rect">
            <a:avLst/>
          </a:prstGeom>
          <a:noFill/>
          <a:ln>
            <a:noFill/>
          </a:ln>
        </p:spPr>
        <p:txBody>
          <a:bodyPr spcFirstLastPara="1" wrap="square" lIns="91425"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sz="2800" b="1" dirty="0">
                <a:solidFill>
                  <a:srgbClr val="FFFFFF"/>
                </a:solidFill>
              </a:rPr>
              <a:t>Inhoud</a:t>
            </a:r>
            <a:endParaRPr sz="2800" dirty="0">
              <a:solidFill>
                <a:srgbClr val="FFFFFF"/>
              </a:solidFill>
            </a:endParaRPr>
          </a:p>
        </p:txBody>
      </p:sp>
      <p:sp>
        <p:nvSpPr>
          <p:cNvPr id="78" name="Google Shape;78;p4">
            <a:extLst>
              <a:ext uri="{FF2B5EF4-FFF2-40B4-BE49-F238E27FC236}">
                <a16:creationId xmlns:a16="http://schemas.microsoft.com/office/drawing/2014/main" id="{A3ED30D1-AC33-7437-A9B4-971586A09477}"/>
              </a:ext>
            </a:extLst>
          </p:cNvPr>
          <p:cNvSpPr txBox="1">
            <a:spLocks noGrp="1"/>
          </p:cNvSpPr>
          <p:nvPr>
            <p:ph type="body" idx="2"/>
          </p:nvPr>
        </p:nvSpPr>
        <p:spPr>
          <a:xfrm>
            <a:off x="355599" y="1462685"/>
            <a:ext cx="11087101" cy="5289179"/>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accent4"/>
              </a:buClr>
              <a:buSzPts val="1800"/>
              <a:buNone/>
            </a:pPr>
            <a:r>
              <a:rPr lang="el-GR" dirty="0">
                <a:solidFill>
                  <a:srgbClr val="1D1D1B"/>
                </a:solidFill>
                <a:latin typeface="Calibri"/>
                <a:ea typeface="Calibri"/>
                <a:cs typeface="Calibri"/>
                <a:sym typeface="Calibri"/>
              </a:rPr>
              <a:t>. </a:t>
            </a:r>
            <a:r>
              <a:rPr lang="en-US" dirty="0">
                <a:solidFill>
                  <a:srgbClr val="1D1D1B"/>
                </a:solidFill>
                <a:latin typeface="Calibri"/>
                <a:ea typeface="Calibri"/>
                <a:cs typeface="Calibri"/>
                <a:sym typeface="Calibri"/>
              </a:rPr>
              <a:t>Inleidin</a:t>
            </a:r>
            <a:r>
              <a:rPr lang="el-GR" dirty="0">
                <a:solidFill>
                  <a:srgbClr val="1D1D1B"/>
                </a:solidFill>
                <a:latin typeface="Calibri"/>
                <a:ea typeface="Calibri"/>
                <a:cs typeface="Calibri"/>
                <a:sym typeface="Calibri"/>
              </a:rPr>
              <a:t>g </a:t>
            </a:r>
            <a:endParaRPr lang="en-US" dirty="0">
              <a:solidFill>
                <a:srgbClr val="1D1D1B"/>
              </a:solidFill>
              <a:latin typeface="Calibri"/>
              <a:ea typeface="Calibri"/>
              <a:cs typeface="Calibri"/>
              <a:sym typeface="Calibri"/>
            </a:endParaRPr>
          </a:p>
          <a:p>
            <a:pPr marL="0" lvl="0" indent="0" algn="l" rtl="0">
              <a:lnSpc>
                <a:spcPct val="90000"/>
              </a:lnSpc>
              <a:spcBef>
                <a:spcPts val="0"/>
              </a:spcBef>
              <a:spcAft>
                <a:spcPts val="0"/>
              </a:spcAft>
              <a:buClr>
                <a:schemeClr val="accent4"/>
              </a:buClr>
              <a:buSzPts val="1800"/>
              <a:buNone/>
            </a:pPr>
            <a:r>
              <a:rPr lang="en-US" dirty="0">
                <a:solidFill>
                  <a:srgbClr val="1D1D1B"/>
                </a:solidFill>
              </a:rPr>
              <a:t>. De behoefte aan samenwerking</a:t>
            </a:r>
          </a:p>
          <a:p>
            <a:pPr marL="0" lvl="0" indent="0" algn="l" rtl="0">
              <a:lnSpc>
                <a:spcPct val="90000"/>
              </a:lnSpc>
              <a:spcBef>
                <a:spcPts val="0"/>
              </a:spcBef>
              <a:spcAft>
                <a:spcPts val="0"/>
              </a:spcAft>
              <a:buClr>
                <a:schemeClr val="accent4"/>
              </a:buClr>
              <a:buSzPts val="1800"/>
              <a:buNone/>
            </a:pPr>
            <a:r>
              <a:rPr lang="en-US" dirty="0">
                <a:solidFill>
                  <a:srgbClr val="1D1D1B"/>
                </a:solidFill>
                <a:latin typeface="Calibri"/>
                <a:ea typeface="Calibri"/>
                <a:cs typeface="Calibri"/>
                <a:sym typeface="Calibri"/>
              </a:rPr>
              <a:t>. De Jigsaw-methode</a:t>
            </a:r>
          </a:p>
          <a:p>
            <a:pPr marL="0" lvl="0" indent="0" algn="l" rtl="0">
              <a:lnSpc>
                <a:spcPct val="90000"/>
              </a:lnSpc>
              <a:spcBef>
                <a:spcPts val="0"/>
              </a:spcBef>
              <a:spcAft>
                <a:spcPts val="0"/>
              </a:spcAft>
              <a:buClr>
                <a:schemeClr val="accent4"/>
              </a:buClr>
              <a:buSzPts val="1800"/>
              <a:buNone/>
            </a:pPr>
            <a:r>
              <a:rPr lang="en-US" dirty="0">
                <a:solidFill>
                  <a:srgbClr val="1D1D1B"/>
                </a:solidFill>
              </a:rPr>
              <a:t>. </a:t>
            </a:r>
            <a:r>
              <a:rPr lang="en-US" dirty="0">
                <a:solidFill>
                  <a:srgbClr val="1D1D1B"/>
                </a:solidFill>
              </a:rPr>
              <a:t>Brainstormen</a:t>
            </a:r>
          </a:p>
          <a:p>
            <a:pPr marL="0" lvl="0" indent="0" algn="l" rtl="0">
              <a:lnSpc>
                <a:spcPct val="90000"/>
              </a:lnSpc>
              <a:spcBef>
                <a:spcPts val="0"/>
              </a:spcBef>
              <a:spcAft>
                <a:spcPts val="0"/>
              </a:spcAft>
              <a:buClr>
                <a:schemeClr val="accent4"/>
              </a:buClr>
              <a:buSzPts val="1800"/>
              <a:buNone/>
            </a:pPr>
            <a:r>
              <a:rPr lang="en-US" dirty="0">
                <a:solidFill>
                  <a:srgbClr val="1D1D1B"/>
                </a:solidFill>
              </a:rPr>
              <a:t>. Uitdagingen en oplossingen</a:t>
            </a:r>
          </a:p>
          <a:p>
            <a:pPr marL="0" lvl="0" indent="0" algn="l" rtl="0">
              <a:lnSpc>
                <a:spcPct val="90000"/>
              </a:lnSpc>
              <a:spcBef>
                <a:spcPts val="0"/>
              </a:spcBef>
              <a:spcAft>
                <a:spcPts val="0"/>
              </a:spcAft>
              <a:buClr>
                <a:schemeClr val="accent4"/>
              </a:buClr>
              <a:buSzPts val="1800"/>
              <a:buNone/>
            </a:pPr>
            <a:r>
              <a:rPr lang="en-US" dirty="0">
                <a:solidFill>
                  <a:srgbClr val="1D1D1B"/>
                </a:solidFill>
                <a:latin typeface="Calibri"/>
                <a:ea typeface="Calibri"/>
                <a:cs typeface="Calibri"/>
                <a:sym typeface="Calibri"/>
              </a:rPr>
              <a:t>. </a:t>
            </a:r>
            <a:r>
              <a:rPr lang="en-US" dirty="0">
                <a:solidFill>
                  <a:srgbClr val="1D1D1B"/>
                </a:solidFill>
                <a:latin typeface="Calibri"/>
                <a:ea typeface="Calibri"/>
                <a:cs typeface="Calibri"/>
                <a:sym typeface="Calibri"/>
              </a:rPr>
              <a:t>Reflectie en </a:t>
            </a:r>
            <a:r>
              <a:rPr lang="en-US" dirty="0">
                <a:solidFill>
                  <a:srgbClr val="1D1D1B"/>
                </a:solidFill>
              </a:rPr>
              <a:t>conclusie</a:t>
            </a:r>
          </a:p>
          <a:p>
            <a:pPr marL="0" lvl="0" indent="0" algn="l" rtl="0">
              <a:lnSpc>
                <a:spcPct val="90000"/>
              </a:lnSpc>
              <a:spcBef>
                <a:spcPts val="0"/>
              </a:spcBef>
              <a:spcAft>
                <a:spcPts val="0"/>
              </a:spcAft>
              <a:buClr>
                <a:schemeClr val="accent4"/>
              </a:buClr>
              <a:buSzPts val="1800"/>
              <a:buNone/>
            </a:pPr>
            <a:r>
              <a:rPr lang="en-US" dirty="0">
                <a:solidFill>
                  <a:srgbClr val="1D1D1B"/>
                </a:solidFill>
              </a:rPr>
              <a:t>. Huiswerk</a:t>
            </a:r>
          </a:p>
          <a:p>
            <a:pPr marL="0" lvl="0" indent="0" algn="l" rtl="0">
              <a:lnSpc>
                <a:spcPct val="90000"/>
              </a:lnSpc>
              <a:spcBef>
                <a:spcPts val="0"/>
              </a:spcBef>
              <a:spcAft>
                <a:spcPts val="0"/>
              </a:spcAft>
              <a:buClr>
                <a:schemeClr val="accent4"/>
              </a:buClr>
              <a:buSzPts val="1800"/>
              <a:buNone/>
            </a:pPr>
            <a:r>
              <a:rPr lang="en-US" dirty="0">
                <a:solidFill>
                  <a:srgbClr val="1D1D1B"/>
                </a:solidFill>
                <a:latin typeface="Calibri"/>
                <a:ea typeface="Calibri"/>
                <a:cs typeface="Calibri"/>
                <a:sym typeface="Calibri"/>
              </a:rPr>
              <a:t>. Referenties</a:t>
            </a:r>
            <a:endParaRPr dirty="0">
              <a:solidFill>
                <a:srgbClr val="1D1D1B"/>
              </a:solidFill>
              <a:latin typeface="Calibri"/>
              <a:ea typeface="Calibri"/>
              <a:cs typeface="Calibri"/>
              <a:sym typeface="Calibri"/>
            </a:endParaRPr>
          </a:p>
        </p:txBody>
      </p:sp>
    </p:spTree>
    <p:extLst>
      <p:ext uri="{BB962C8B-B14F-4D97-AF65-F5344CB8AC3E}">
        <p14:creationId xmlns:p14="http://schemas.microsoft.com/office/powerpoint/2010/main" val="133178845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82"/>
        <p:cNvGrpSpPr/>
        <p:nvPr/>
      </p:nvGrpSpPr>
      <p:grpSpPr>
        <a:xfrm>
          <a:off x="0" y="0"/>
          <a:ext cx="0" cy="0"/>
          <a:chOff x="0" y="0"/>
          <a:chExt cx="0" cy="0"/>
        </a:xfrm>
      </p:grpSpPr>
      <p:sp>
        <p:nvSpPr>
          <p:cNvPr id="83" name="Google Shape;83;p24"/>
          <p:cNvSpPr txBox="1">
            <a:spLocks noGrp="1"/>
          </p:cNvSpPr>
          <p:nvPr>
            <p:ph type="title"/>
          </p:nvPr>
        </p:nvSpPr>
        <p:spPr>
          <a:xfrm>
            <a:off x="97970" y="81642"/>
            <a:ext cx="11944351" cy="715879"/>
          </a:xfrm>
          <a:prstGeom prst="rect">
            <a:avLst/>
          </a:prstGeom>
          <a:noFill/>
          <a:ln>
            <a:noFill/>
          </a:ln>
        </p:spPr>
        <p:txBody>
          <a:bodyPr spcFirstLastPara="1" wrap="square" lIns="91425" tIns="54000" rIns="54000" bIns="54000" anchor="ctr" anchorCtr="0">
            <a:noAutofit/>
          </a:bodyPr>
          <a:lstStyle/>
          <a:p>
            <a:pPr marL="0" marR="0" lvl="0" indent="0" algn="l" rtl="0">
              <a:lnSpc>
                <a:spcPct val="90000"/>
              </a:lnSpc>
              <a:spcBef>
                <a:spcPts val="0"/>
              </a:spcBef>
              <a:spcAft>
                <a:spcPts val="0"/>
              </a:spcAft>
              <a:buClr>
                <a:schemeClr val="lt2"/>
              </a:buClr>
              <a:buSzPts val="3800"/>
              <a:buFont typeface="Calibri"/>
              <a:buNone/>
            </a:pPr>
            <a:r>
              <a:rPr lang="en-US" sz="2800" b="1">
                <a:solidFill>
                  <a:srgbClr val="FFFFFF"/>
                </a:solidFill>
              </a:rPr>
              <a:t>Inleiding</a:t>
            </a:r>
            <a:endParaRPr sz="2800">
              <a:solidFill>
                <a:srgbClr val="FFFFFF"/>
              </a:solidFill>
            </a:endParaRPr>
          </a:p>
        </p:txBody>
      </p:sp>
      <p:sp>
        <p:nvSpPr>
          <p:cNvPr id="84" name="Google Shape;84;p24"/>
          <p:cNvSpPr txBox="1">
            <a:spLocks noGrp="1"/>
          </p:cNvSpPr>
          <p:nvPr>
            <p:ph type="body" idx="2"/>
          </p:nvPr>
        </p:nvSpPr>
        <p:spPr>
          <a:xfrm>
            <a:off x="97971" y="1462685"/>
            <a:ext cx="11789100" cy="5289300"/>
          </a:xfrm>
          <a:prstGeom prst="rect">
            <a:avLst/>
          </a:prstGeom>
          <a:noFill/>
          <a:ln>
            <a:noFill/>
          </a:ln>
        </p:spPr>
        <p:txBody>
          <a:bodyPr spcFirstLastPara="1" wrap="square" lIns="91425" tIns="45700" rIns="91425" bIns="45700" anchor="t" anchorCtr="0">
            <a:noAutofit/>
          </a:bodyPr>
          <a:lstStyle/>
          <a:p>
            <a:r>
              <a:rPr lang="en-US"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Deze unit richt zich op samenwerkingsstrategieën voor het ontwerpen van effectieve leerscenario's voor informatica. Docenten leren genderinclusieve, authentieke informaticascenario's te ontwerpen met behulp van op feiten gebaseerde samenwerkingsstrategieën, gebaseerd op sociaal constructivisme en inclusieve pedagogie.</a:t>
            </a:r>
            <a:endParaRPr lang="el-GR" sz="1800" dirty="0">
              <a:solidFill>
                <a:srgbClr val="000000"/>
              </a:solidFill>
              <a:effectLst/>
              <a:latin typeface="Calibri" panose="020F0502020204030204" pitchFamily="34" charset="0"/>
              <a:ea typeface="Calibri" panose="020F0502020204030204" pitchFamily="34" charset="0"/>
            </a:endParaRPr>
          </a:p>
          <a:p>
            <a:pPr marL="457200" marR="0" lvl="0" indent="-228600" algn="l" rtl="0">
              <a:lnSpc>
                <a:spcPct val="90000"/>
              </a:lnSpc>
              <a:spcBef>
                <a:spcPts val="1000"/>
              </a:spcBef>
              <a:spcAft>
                <a:spcPts val="0"/>
              </a:spcAft>
              <a:buClr>
                <a:schemeClr val="accent4"/>
              </a:buClr>
              <a:buSzPts val="1800"/>
              <a:buFont typeface="Arial"/>
              <a:buNone/>
            </a:pPr>
            <a:br>
              <a:rPr lang="en-US" dirty="0"/>
            </a:br>
            <a:br>
              <a:rPr lang="en-US" dirty="0"/>
            </a:br>
            <a:endParaRPr dirty="0"/>
          </a:p>
        </p:txBody>
      </p:sp>
    </p:spTree>
  </p:cSld>
  <p:clrMapOvr>
    <a:masterClrMapping/>
  </p:clrMapOvr>
</p:sld>
</file>

<file path=ppt/slides/slide6.xml><?xml version="1.0" encoding="utf-8"?>
<p:sld xmlns:a16="http://schemas.microsoft.com/office/drawing/2014/main" xmlns:p14="http://schemas.microsoft.com/office/powerpoint/2010/main" xmlns:a="http://schemas.openxmlformats.org/drawingml/2006/main" xmlns:r="http://schemas.openxmlformats.org/officeDocument/2006/relationships" xmlns:p="http://schemas.openxmlformats.org/presentationml/2006/main">
  <p:cSld>
    <p:spTree>
      <p:nvGrpSpPr>
        <p:cNvPr id="1" name="Shape 82">
          <a:extLst>
            <a:ext uri="{FF2B5EF4-FFF2-40B4-BE49-F238E27FC236}">
              <a16:creationId xmlns:a16="http://schemas.microsoft.com/office/drawing/2014/main" id="{2B5C09D1-2550-BECC-F474-9D0BBD317281}"/>
            </a:ext>
          </a:extLst>
        </p:cNvPr>
        <p:cNvGrpSpPr/>
        <p:nvPr/>
      </p:nvGrpSpPr>
      <p:grpSpPr>
        <a:xfrm>
          <a:off x="0" y="0"/>
          <a:ext cx="0" cy="0"/>
          <a:chOff x="0" y="0"/>
          <a:chExt cx="0" cy="0"/>
        </a:xfrm>
      </p:grpSpPr>
      <p:sp>
        <p:nvSpPr>
          <p:cNvPr id="83" name="Google Shape;83;p24">
            <a:extLst>
              <a:ext uri="{FF2B5EF4-FFF2-40B4-BE49-F238E27FC236}">
                <a16:creationId xmlns:a16="http://schemas.microsoft.com/office/drawing/2014/main" id="{604C97B0-F63B-1873-FBE1-F7BF349DCDFA}"/>
              </a:ext>
            </a:extLst>
          </p:cNvPr>
          <p:cNvSpPr txBox="1">
            <a:spLocks noGrp="1"/>
          </p:cNvSpPr>
          <p:nvPr>
            <p:ph type="title"/>
          </p:nvPr>
        </p:nvSpPr>
        <p:spPr>
          <a:xfrm>
            <a:off x="97970" y="81642"/>
            <a:ext cx="11944351" cy="715879"/>
          </a:xfrm>
          <a:prstGeom prst="rect">
            <a:avLst/>
          </a:prstGeom>
          <a:noFill/>
          <a:ln>
            <a:noFill/>
          </a:ln>
        </p:spPr>
        <p:txBody>
          <a:bodyPr spcFirstLastPara="1" wrap="square" lIns="91425" tIns="54000" rIns="54000" bIns="54000" anchor="ctr" anchorCtr="0">
            <a:noAutofit/>
          </a:bodyPr>
          <a:lstStyle/>
          <a:p>
            <a:pPr marL="0" marR="0" lvl="0" indent="0" algn="l" rtl="0">
              <a:lnSpc>
                <a:spcPct val="90000"/>
              </a:lnSpc>
              <a:spcBef>
                <a:spcPts val="0"/>
              </a:spcBef>
              <a:spcAft>
                <a:spcPts val="0"/>
              </a:spcAft>
              <a:buClr>
                <a:schemeClr val="lt2"/>
              </a:buClr>
              <a:buSzPts val="3800"/>
              <a:buFont typeface="Calibri"/>
              <a:buNone/>
            </a:pPr>
            <a:r>
              <a:rPr lang="en-US" sz="2800" b="1" dirty="0">
                <a:solidFill>
                  <a:srgbClr val="FFFFFF"/>
                </a:solidFill>
              </a:rPr>
              <a:t>De noodzaak van samenwerking </a:t>
            </a:r>
            <a:endParaRPr sz="2800" dirty="0">
              <a:solidFill>
                <a:srgbClr val="FFFFFF"/>
              </a:solidFill>
            </a:endParaRPr>
          </a:p>
        </p:txBody>
      </p:sp>
      <p:sp>
        <p:nvSpPr>
          <p:cNvPr id="84" name="Google Shape;84;p24">
            <a:extLst>
              <a:ext uri="{FF2B5EF4-FFF2-40B4-BE49-F238E27FC236}">
                <a16:creationId xmlns:a16="http://schemas.microsoft.com/office/drawing/2014/main" id="{8E841C6C-0F61-C1B0-2411-EFB4DEFCD773}"/>
              </a:ext>
            </a:extLst>
          </p:cNvPr>
          <p:cNvSpPr txBox="1">
            <a:spLocks noGrp="1"/>
          </p:cNvSpPr>
          <p:nvPr>
            <p:ph type="body" idx="2"/>
          </p:nvPr>
        </p:nvSpPr>
        <p:spPr>
          <a:xfrm>
            <a:off x="97971" y="1462685"/>
            <a:ext cx="11789100" cy="5289300"/>
          </a:xfrm>
          <a:prstGeom prst="rect">
            <a:avLst/>
          </a:prstGeom>
          <a:noFill/>
          <a:ln>
            <a:noFill/>
          </a:ln>
        </p:spPr>
        <p:txBody>
          <a:bodyPr spcFirstLastPara="1" wrap="square" lIns="91425" tIns="45700" rIns="91425" bIns="45700" anchor="t" anchorCtr="0">
            <a:noAutofit/>
          </a:bodyPr>
          <a:lstStyle/>
          <a:p>
            <a:r>
              <a:rPr lang="en-US" dirty="0"/>
              <a:t>Waarom samenwerken?</a:t>
            </a:r>
          </a:p>
          <a:p>
            <a:r>
              <a:rPr lang="en-US" dirty="0"/>
              <a:t>- Leren is sociaal</a:t>
            </a:r>
          </a:p>
          <a:p>
            <a:r>
              <a:rPr lang="en-US" dirty="0"/>
              <a:t>- Het delen van expertise verbeteren</a:t>
            </a:r>
          </a:p>
          <a:p>
            <a:r>
              <a:rPr lang="en-US" dirty="0"/>
              <a:t>- Gelijkheid bevorderen</a:t>
            </a:r>
          </a:p>
          <a:p>
            <a:r>
              <a:rPr lang="en-US" dirty="0"/>
              <a:t>- Kwaliteitscontrole verbeteren</a:t>
            </a:r>
          </a:p>
          <a:p>
            <a:pPr marL="457200" marR="0" lvl="0" indent="-228600" algn="l" rtl="0">
              <a:lnSpc>
                <a:spcPct val="90000"/>
              </a:lnSpc>
              <a:spcBef>
                <a:spcPts val="1000"/>
              </a:spcBef>
              <a:spcAft>
                <a:spcPts val="0"/>
              </a:spcAft>
              <a:buClr>
                <a:schemeClr val="accent4"/>
              </a:buClr>
              <a:buSzPts val="1800"/>
              <a:buFont typeface="Arial"/>
              <a:buNone/>
            </a:pPr>
            <a:br>
              <a:rPr lang="en-US" dirty="0"/>
            </a:br>
            <a:br>
              <a:rPr lang="en-US" dirty="0"/>
            </a:br>
            <a:endParaRPr dirty="0"/>
          </a:p>
        </p:txBody>
      </p:sp>
      <p:pic>
        <p:nvPicPr>
          <p:cNvPr id="3" name="Εικόνα 2" descr="Εικόνα που περιέχει κείμενο, στιγμιότυπο οθόνης, γραμματοσειρά, σχεδίαση&#10;&#10;Το περιεχόμενο που δημιουργείται από τεχνολογία AI ενδέχεται να είναι εσφαλμένο.">
            <a:extLst>
              <a:ext uri="{FF2B5EF4-FFF2-40B4-BE49-F238E27FC236}">
                <a16:creationId xmlns:a16="http://schemas.microsoft.com/office/drawing/2014/main" id="{3984B012-6CDB-9400-F48F-1CD5A0572D80}"/>
              </a:ext>
            </a:extLst>
          </p:cNvPr>
          <p:cNvPicPr>
            <a:picLocks noChangeAspect="1"/>
          </p:cNvPicPr>
          <p:nvPr/>
        </p:nvPicPr>
        <p:blipFill>
          <a:blip r:embed="rId3"/>
          <a:stretch>
            <a:fillRect/>
          </a:stretch>
        </p:blipFill>
        <p:spPr>
          <a:xfrm>
            <a:off x="3474720" y="1010652"/>
            <a:ext cx="7177338" cy="5169669"/>
          </a:xfrm>
          <a:prstGeom prst="rect">
            <a:avLst/>
          </a:prstGeom>
        </p:spPr>
      </p:pic>
    </p:spTree>
    <p:extLst>
      <p:ext uri="{BB962C8B-B14F-4D97-AF65-F5344CB8AC3E}">
        <p14:creationId xmlns:p14="http://schemas.microsoft.com/office/powerpoint/2010/main" val="1146387721"/>
      </p:ext>
    </p:extLst>
  </p:cSld>
  <p:clrMapOvr>
    <a:masterClrMapping/>
  </p:clrMapOvr>
</p:sld>
</file>

<file path=ppt/slides/slide7.xml><?xml version="1.0" encoding="utf-8"?>
<p:sld xmlns:a16="http://schemas.microsoft.com/office/drawing/2014/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32DE688F-884F-8581-4E8F-B07747D1F8B3}"/>
              </a:ext>
            </a:extLst>
          </p:cNvPr>
          <p:cNvSpPr>
            <a:spLocks noGrp="1"/>
          </p:cNvSpPr>
          <p:nvPr>
            <p:ph type="title"/>
          </p:nvPr>
        </p:nvSpPr>
        <p:spPr/>
        <p:txBody>
          <a:bodyPr/>
          <a:lstStyle/>
          <a:p>
            <a:r>
              <a:rPr lang="en-US" dirty="0"/>
              <a:t>De puzzelmethode</a:t>
            </a:r>
            <a:endParaRPr lang="el-GR" dirty="0"/>
          </a:p>
        </p:txBody>
      </p:sp>
      <p:sp>
        <p:nvSpPr>
          <p:cNvPr id="3" name="Θέση κειμένου 2">
            <a:extLst>
              <a:ext uri="{FF2B5EF4-FFF2-40B4-BE49-F238E27FC236}">
                <a16:creationId xmlns:a16="http://schemas.microsoft.com/office/drawing/2014/main" id="{F44C5A13-F1EC-B10E-F18B-22BFC46C0ECF}"/>
              </a:ext>
            </a:extLst>
          </p:cNvPr>
          <p:cNvSpPr>
            <a:spLocks noGrp="1"/>
          </p:cNvSpPr>
          <p:nvPr>
            <p:ph type="body" idx="1"/>
          </p:nvPr>
        </p:nvSpPr>
        <p:spPr/>
        <p:txBody>
          <a:bodyPr/>
          <a:lstStyle/>
          <a:p>
            <a:endParaRPr lang="el-GR"/>
          </a:p>
        </p:txBody>
      </p:sp>
      <p:sp>
        <p:nvSpPr>
          <p:cNvPr id="4" name="Θέση κειμένου 3">
            <a:extLst>
              <a:ext uri="{FF2B5EF4-FFF2-40B4-BE49-F238E27FC236}">
                <a16:creationId xmlns:a16="http://schemas.microsoft.com/office/drawing/2014/main" id="{CE56AD81-D5AA-372A-89D5-815CD3EF09CE}"/>
              </a:ext>
            </a:extLst>
          </p:cNvPr>
          <p:cNvSpPr>
            <a:spLocks noGrp="1"/>
          </p:cNvSpPr>
          <p:nvPr>
            <p:ph type="body" idx="2"/>
          </p:nvPr>
        </p:nvSpPr>
        <p:spPr/>
        <p:txBody>
          <a:bodyPr/>
          <a:lstStyle/>
          <a:p>
            <a:r>
              <a:rPr lang="en-US" dirty="0">
                <a:hlinkClick r:id="rId3"/>
              </a:rPr>
              <a:t>https://www.youtube.com/watch?v=euhtXUgBEts</a:t>
            </a:r>
            <a:endParaRPr lang="en-US" dirty="0"/>
          </a:p>
          <a:p>
            <a:endParaRPr lang="en-US" dirty="0"/>
          </a:p>
          <a:p>
            <a:endParaRPr lang="en-US" dirty="0"/>
          </a:p>
          <a:p>
            <a:endParaRPr lang="el-GR" dirty="0"/>
          </a:p>
        </p:txBody>
      </p:sp>
      <p:pic>
        <p:nvPicPr>
          <p:cNvPr id="8" name="Εικόνα 7" descr="Εικόνα που περιέχει κείμενο, στιγμιότυπο οθόνης, διάγραμμα, γραμματοσειρά&#10;&#10;Το περιεχόμενο που δημιουργείται από τεχνολογία AI ενδέχεται να είναι εσφαλμένο.">
            <a:extLst>
              <a:ext uri="{FF2B5EF4-FFF2-40B4-BE49-F238E27FC236}">
                <a16:creationId xmlns:a16="http://schemas.microsoft.com/office/drawing/2014/main" id="{0EBD16D2-7F0E-2E46-96DE-A866D4139133}"/>
              </a:ext>
            </a:extLst>
          </p:cNvPr>
          <p:cNvPicPr>
            <a:picLocks noChangeAspect="1"/>
          </p:cNvPicPr>
          <p:nvPr/>
        </p:nvPicPr>
        <p:blipFill>
          <a:blip r:embed="rId4"/>
          <a:stretch>
            <a:fillRect/>
          </a:stretch>
        </p:blipFill>
        <p:spPr>
          <a:xfrm>
            <a:off x="2733675" y="1876425"/>
            <a:ext cx="6191250" cy="3933825"/>
          </a:xfrm>
          <a:prstGeom prst="rect">
            <a:avLst/>
          </a:prstGeom>
        </p:spPr>
      </p:pic>
    </p:spTree>
    <p:extLst>
      <p:ext uri="{BB962C8B-B14F-4D97-AF65-F5344CB8AC3E}">
        <p14:creationId xmlns:p14="http://schemas.microsoft.com/office/powerpoint/2010/main" val="1272143144"/>
      </p:ext>
    </p:extLst>
  </p:cSld>
  <p:clrMapOvr>
    <a:masterClrMapping/>
  </p:clrMapOvr>
</p:sld>
</file>

<file path=ppt/slides/slide8.xml><?xml version="1.0" encoding="utf-8"?>
<p:sld xmlns:a16="http://schemas.microsoft.com/office/drawing/2014/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391B3584-505A-12E5-89DB-8CE0F0742162}"/>
              </a:ext>
            </a:extLst>
          </p:cNvPr>
          <p:cNvSpPr>
            <a:spLocks noGrp="1"/>
          </p:cNvSpPr>
          <p:nvPr>
            <p:ph type="title"/>
          </p:nvPr>
        </p:nvSpPr>
        <p:spPr/>
        <p:txBody>
          <a:bodyPr/>
          <a:lstStyle/>
          <a:p>
            <a:r>
              <a:rPr lang="en-US" dirty="0"/>
              <a:t>Achtergrond van de Jigsaw-methode</a:t>
            </a:r>
            <a:endParaRPr lang="el-GR" dirty="0"/>
          </a:p>
        </p:txBody>
      </p:sp>
      <p:sp>
        <p:nvSpPr>
          <p:cNvPr id="3" name="Θέση κειμένου 2">
            <a:extLst>
              <a:ext uri="{FF2B5EF4-FFF2-40B4-BE49-F238E27FC236}">
                <a16:creationId xmlns:a16="http://schemas.microsoft.com/office/drawing/2014/main" id="{F8A31F23-4927-0ED3-329B-A38455A73D21}"/>
              </a:ext>
            </a:extLst>
          </p:cNvPr>
          <p:cNvSpPr>
            <a:spLocks noGrp="1"/>
          </p:cNvSpPr>
          <p:nvPr>
            <p:ph type="body" idx="1"/>
          </p:nvPr>
        </p:nvSpPr>
        <p:spPr/>
        <p:txBody>
          <a:bodyPr/>
          <a:lstStyle/>
          <a:p>
            <a:endParaRPr lang="el-GR"/>
          </a:p>
        </p:txBody>
      </p:sp>
      <p:sp>
        <p:nvSpPr>
          <p:cNvPr id="4" name="Θέση κειμένου 3">
            <a:extLst>
              <a:ext uri="{FF2B5EF4-FFF2-40B4-BE49-F238E27FC236}">
                <a16:creationId xmlns:a16="http://schemas.microsoft.com/office/drawing/2014/main" id="{158E5CB7-1214-B477-2BA6-52124E79482D}"/>
              </a:ext>
            </a:extLst>
          </p:cNvPr>
          <p:cNvSpPr>
            <a:spLocks noGrp="1"/>
          </p:cNvSpPr>
          <p:nvPr>
            <p:ph type="body" idx="2"/>
          </p:nvPr>
        </p:nvSpPr>
        <p:spPr/>
        <p:txBody>
          <a:bodyPr/>
          <a:lstStyle/>
          <a:p>
            <a:pPr>
              <a:lnSpc>
                <a:spcPct val="107000"/>
              </a:lnSpc>
              <a:spcAft>
                <a:spcPts val="800"/>
              </a:spcAft>
              <a:buNone/>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 . Ontwikkeld door Elliot Aronson (1971) om raciale spanningen in klaslokalen te verminderen.</a:t>
            </a:r>
            <a:endParaRPr lang="el-GR"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buNone/>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 . Geworteld in de sociale afhankelijkheidstheorie (Johnson &amp; Johnson, 1999).</a:t>
            </a:r>
            <a:endParaRPr lang="el-GR"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buNone/>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 . Op bewijs gebaseerd: Verbetert leerresultaten met 30% (Koch et al., 2020).</a:t>
            </a:r>
            <a:endParaRPr lang="el-GR" sz="1800" kern="100" dirty="0">
              <a:effectLst/>
              <a:latin typeface="Calibri" panose="020F0502020204030204" pitchFamily="34" charset="0"/>
              <a:ea typeface="Calibri" panose="020F0502020204030204" pitchFamily="34" charset="0"/>
              <a:cs typeface="Times New Roman" panose="02020603050405020304" pitchFamily="18" charset="0"/>
            </a:endParaRPr>
          </a:p>
          <a:p>
            <a:endParaRPr lang="el-GR" dirty="0"/>
          </a:p>
        </p:txBody>
      </p:sp>
      <p:pic>
        <p:nvPicPr>
          <p:cNvPr id="6" name="Εικόνα 5" descr="Εικόνα που περιέχει κείμενο, στιγμιότυπο οθόνης, γραμματοσειρά, διάγραμμα&#10;&#10;Το περιεχόμενο που δημιουργείται από τεχνολογία AI ενδέχεται να είναι εσφαλμένο.">
            <a:extLst>
              <a:ext uri="{FF2B5EF4-FFF2-40B4-BE49-F238E27FC236}">
                <a16:creationId xmlns:a16="http://schemas.microsoft.com/office/drawing/2014/main" id="{0E7E9548-506D-E0F5-2C57-A511E88E84AE}"/>
              </a:ext>
            </a:extLst>
          </p:cNvPr>
          <p:cNvPicPr>
            <a:picLocks noChangeAspect="1"/>
          </p:cNvPicPr>
          <p:nvPr/>
        </p:nvPicPr>
        <p:blipFill>
          <a:blip r:embed="rId3"/>
          <a:stretch>
            <a:fillRect/>
          </a:stretch>
        </p:blipFill>
        <p:spPr>
          <a:xfrm>
            <a:off x="5895974" y="2933700"/>
            <a:ext cx="5572125" cy="3714750"/>
          </a:xfrm>
          <a:prstGeom prst="rect">
            <a:avLst/>
          </a:prstGeom>
        </p:spPr>
      </p:pic>
    </p:spTree>
    <p:extLst>
      <p:ext uri="{BB962C8B-B14F-4D97-AF65-F5344CB8AC3E}">
        <p14:creationId xmlns:p14="http://schemas.microsoft.com/office/powerpoint/2010/main" val="1952982572"/>
      </p:ext>
    </p:extLst>
  </p:cSld>
  <p:clrMapOvr>
    <a:masterClrMapping/>
  </p:clrMapOvr>
</p:sld>
</file>

<file path=ppt/slides/slide9.xml><?xml version="1.0" encoding="utf-8"?>
<p:sld xmlns:a16="http://schemas.microsoft.com/office/drawing/2014/main"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BF20D82C-9337-A110-DD06-8980C58A0D58}"/>
              </a:ext>
            </a:extLst>
          </p:cNvPr>
          <p:cNvSpPr>
            <a:spLocks noGrp="1"/>
          </p:cNvSpPr>
          <p:nvPr>
            <p:ph type="title"/>
          </p:nvPr>
        </p:nvSpPr>
        <p:spPr/>
        <p:txBody>
          <a:bodyPr/>
          <a:lstStyle/>
          <a:p>
            <a:r>
              <a:rPr lang="en-US" dirty="0"/>
              <a:t>Voordelen</a:t>
            </a:r>
            <a:endParaRPr lang="el-GR" dirty="0"/>
          </a:p>
        </p:txBody>
      </p:sp>
      <p:sp>
        <p:nvSpPr>
          <p:cNvPr id="3" name="Θέση κειμένου 2">
            <a:extLst>
              <a:ext uri="{FF2B5EF4-FFF2-40B4-BE49-F238E27FC236}">
                <a16:creationId xmlns:a16="http://schemas.microsoft.com/office/drawing/2014/main" id="{A3821A2D-5700-04FD-42C2-31AE9F8672F7}"/>
              </a:ext>
            </a:extLst>
          </p:cNvPr>
          <p:cNvSpPr>
            <a:spLocks noGrp="1"/>
          </p:cNvSpPr>
          <p:nvPr>
            <p:ph type="body" idx="1"/>
          </p:nvPr>
        </p:nvSpPr>
        <p:spPr/>
        <p:txBody>
          <a:bodyPr/>
          <a:lstStyle/>
          <a:p>
            <a:endParaRPr lang="el-GR"/>
          </a:p>
        </p:txBody>
      </p:sp>
      <p:sp>
        <p:nvSpPr>
          <p:cNvPr id="4" name="Θέση κειμένου 3">
            <a:extLst>
              <a:ext uri="{FF2B5EF4-FFF2-40B4-BE49-F238E27FC236}">
                <a16:creationId xmlns:a16="http://schemas.microsoft.com/office/drawing/2014/main" id="{11623235-3FC7-5EA8-3C28-25AA59277F79}"/>
              </a:ext>
            </a:extLst>
          </p:cNvPr>
          <p:cNvSpPr>
            <a:spLocks noGrp="1"/>
          </p:cNvSpPr>
          <p:nvPr>
            <p:ph type="body" idx="2"/>
          </p:nvPr>
        </p:nvSpPr>
        <p:spPr/>
        <p:txBody>
          <a:bodyPr/>
          <a:lstStyle/>
          <a:p>
            <a:r>
              <a:rPr lang="en-US" dirty="0"/>
              <a:t>. Gelijkheid: Zorgt ervoor dat alle stemmen bijdragen.</a:t>
            </a:r>
          </a:p>
          <a:p>
            <a:r>
              <a:rPr lang="en-US" dirty="0"/>
              <a:t>. Dieper leren: Experts onderwijzen leeftijdsgenoten (retentie +40%, Topping, 2009).</a:t>
            </a:r>
          </a:p>
          <a:p>
            <a:r>
              <a:rPr lang="en-US" dirty="0"/>
              <a:t>. Efficiëntie: Parallel werken.</a:t>
            </a:r>
          </a:p>
          <a:p>
            <a:endParaRPr lang="el-GR" dirty="0"/>
          </a:p>
        </p:txBody>
      </p:sp>
    </p:spTree>
    <p:extLst>
      <p:ext uri="{BB962C8B-B14F-4D97-AF65-F5344CB8AC3E}">
        <p14:creationId xmlns:p14="http://schemas.microsoft.com/office/powerpoint/2010/main" val="2875511899"/>
      </p:ext>
    </p:extLst>
  </p:cSld>
  <p:clrMapOvr>
    <a:masterClrMapping/>
  </p:clrMapOvr>
</p:sld>
</file>

<file path=ppt/theme/theme1.xml><?xml version="1.0" encoding="utf-8"?>
<a:theme xmlns:a="http://schemas.openxmlformats.org/drawingml/2006/main" name="CARDET Course template - Cover pag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ARDET Course templat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899</TotalTime>
  <Words>1937</Words>
  <Application>Microsoft Office PowerPoint</Application>
  <PresentationFormat>Ευρεία οθόνη</PresentationFormat>
  <Paragraphs>166</Paragraphs>
  <Slides>20</Slides>
  <Notes>19</Notes>
  <HiddenSlides>0</HiddenSlides>
  <MMClips>0</MMClips>
  <ScaleCrop>false</ScaleCrop>
  <HeadingPairs>
    <vt:vector size="6" baseType="variant">
      <vt:variant>
        <vt:lpstr>Γραμματοσειρές που χρησιμοποιούνται</vt:lpstr>
      </vt:variant>
      <vt:variant>
        <vt:i4>4</vt:i4>
      </vt:variant>
      <vt:variant>
        <vt:lpstr>Θέμα</vt:lpstr>
      </vt:variant>
      <vt:variant>
        <vt:i4>2</vt:i4>
      </vt:variant>
      <vt:variant>
        <vt:lpstr>Τίτλοι διαφανειών</vt:lpstr>
      </vt:variant>
      <vt:variant>
        <vt:i4>20</vt:i4>
      </vt:variant>
    </vt:vector>
  </HeadingPairs>
  <TitlesOfParts>
    <vt:vector size="26" baseType="lpstr">
      <vt:lpstr>Open Sans</vt:lpstr>
      <vt:lpstr>Arial</vt:lpstr>
      <vt:lpstr>Calibri</vt:lpstr>
      <vt:lpstr>Segoe UI</vt:lpstr>
      <vt:lpstr>CARDET Course template - Cover page</vt:lpstr>
      <vt:lpstr>CARDET Course template</vt:lpstr>
      <vt:lpstr>WP3: Teacher training for authentic and gender inclusive informatics education </vt:lpstr>
      <vt:lpstr>Module 8: Workshop: co-design and evaluate learning scenarios for upper primary informatics teaching and assessment, based on the TINKER framework</vt:lpstr>
      <vt:lpstr>Learning outcomes</vt:lpstr>
      <vt:lpstr>Contents</vt:lpstr>
      <vt:lpstr>Introduction</vt:lpstr>
      <vt:lpstr>The need for Collaboration </vt:lpstr>
      <vt:lpstr>The Jigsaw Method</vt:lpstr>
      <vt:lpstr>Background of the Jigsaw Method</vt:lpstr>
      <vt:lpstr>Benefits</vt:lpstr>
      <vt:lpstr> Step-by-Step Process</vt:lpstr>
      <vt:lpstr>RoundRobin Brainstorming</vt:lpstr>
      <vt:lpstr>Background &amp; Theoretical Foundations</vt:lpstr>
      <vt:lpstr>Benefits</vt:lpstr>
      <vt:lpstr>Step-by-Step Process</vt:lpstr>
      <vt:lpstr>Challenges &amp; Solutions (Jigsaw)</vt:lpstr>
      <vt:lpstr>Challenges &amp; Solutions (RoundRobin)</vt:lpstr>
      <vt:lpstr>Reflection and Conclusion</vt:lpstr>
      <vt:lpstr>Homework</vt:lpstr>
      <vt:lpstr>For any help, you can write us: </vt:lpstr>
      <vt:lpstr>References </vt:lpstr>
    </vt:vector>
  </TitlesOfParts>
  <LinksUpToDate>false</LinksUpToDate>
  <SharedDoc>false</SharedDoc>
  <HyperlinksChanged>false</HyperlinksChanged>
  <AppVersion>16.0000</AppVersion>
</Properties>
</file>

<file path=docProps/core.xml><?xml version="1.0" encoding="utf-8"?>
<coreProperties xmlns:dc="http://purl.org/dc/elements/1.1/" xmlns:dcterms="http://purl.org/dc/terms/" xmlns:xsi="http://www.w3.org/2001/XMLSchema-instance" xmlns="http://schemas.openxmlformats.org/package/2006/metadata/core-properties">
  <dc:creator>2Fast4u</dc:creator>
  <lastModifiedBy>Georgakopoylos Ioannis</lastModifiedBy>
  <revision>43</revision>
  <dcterms:created xsi:type="dcterms:W3CDTF">2014-07-11T09:12:14.0000000Z</dcterms:created>
  <dcterms:modified xsi:type="dcterms:W3CDTF">2025-06-05T09:32:48.0000000Z</dcterms:modified>
  <keywords>, docId:5D1F2E3583D896577AE9317AF50EB6DB</keywords>
</coreProperties>
</file>